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vml" ContentType="application/vnd.openxmlformats-officedocument.vmlDrawing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5" r:id="rId17"/>
    <p:sldId id="274" r:id="rId18"/>
    <p:sldId id="276" r:id="rId19"/>
    <p:sldId id="279" r:id="rId20"/>
    <p:sldId id="280" r:id="rId21"/>
    <p:sldId id="278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&#1080;&#1090;&#1086;&#1075;&#1086;&#1074;&#1072;&#1103;%201%20&#1095;&#1072;&#1089;&#1090;&#1100;%203%20&#1077;&#1090;&#1072;&#1087;&#1072;\&#1088;&#1077;&#1081;&#1090;&#1080;&#1085;&#1075;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41;&#1072;&#1096;&#1090;&#1072;&#1085;&#1082;&#1072;\&#1059;&#1079;&#1072;&#1075;&#1072;&#1083;&#1100;&#1085;&#1077;&#1085;&#1080;&#1081;%20&#1072;&#1085;&#1072;&#1083;&#1110;&#1079;%20&#1077;&#1092;&#1077;&#1082;&#1090;&#1080;&#1074;&#1085;&#1086;&#1089;&#1090;&#1110;-&#1041;&#1072;&#1096;&#1090;&#1072;&#1085;&#1082;&#1072;%20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42;&#1086;&#1089;&#1082;&#1088;&#1077;&#1089;&#1077;&#1085;&#1089;&#1089;&#1100;&#1082;&#1072;%20&#1054;&#1058;&#1043;\&#1059;&#1079;&#1072;&#1075;&#1072;&#1083;&#1100;&#1085;&#1077;&#1085;&#1080;&#1081;%20&#1072;&#1085;&#1072;&#1083;&#1110;&#1079;%20&#1077;&#1092;&#1077;&#1082;&#1090;&#1080;&#1074;&#1085;&#1086;&#1089;&#1090;&#1110;-%20&#1084;&#1086;&#1080;%20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59;&#1079;&#1072;&#1075;&#1072;&#1083;&#1100;&#1085;&#1077;&#1085;&#1110;%20&#1088;&#1077;&#1079;&#1091;&#1083;&#1100;&#1090;&#1072;&#1090;&#1080;%20&#1077;&#1092;&#1077;&#1082;&#1090;&#1080;&#1074;&#1085;&#1086;&#1089;&#1090;&#1110;%20&#1052;&#1080;&#1082;&#1086;&#1083;&#1072;&#1111;&#1074;\&#1059;&#1079;&#1072;&#1075;&#1072;&#1083;&#1100;&#1085;&#1077;&#1085;&#1080;&#1081;%20&#1072;&#1085;&#1072;&#1083;&#1110;&#1079;%20&#1077;&#1092;&#1077;&#1082;&#1090;&#1080;&#1074;&#1085;&#1086;&#1089;&#1090;&#1110;%20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40;&#1085;&#1072;&#1083;&#1080;&#1090;&#1080;&#1082;&#1072;%20&#1080;&#1090;&#1086;&#1075;&#1086;&#1074;&#1072;&#1103;%201%20&#1095;&#1072;&#1089;&#1090;&#1100;%203%20&#1077;&#1090;&#1072;&#1087;&#1072;\&#1088;&#1077;&#1081;&#1090;&#1080;&#1085;&#1075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&#1080;&#1090;&#1086;&#1075;&#1086;&#1074;&#1072;&#1103;%201%20&#1095;&#1072;&#1089;&#1090;&#1100;%203%20&#1077;&#1090;&#1072;&#1087;&#1072;\&#1088;&#1077;&#1081;&#1090;&#1080;&#1085;&#1075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&#1080;&#1090;&#1086;&#1075;&#1086;&#1074;&#1072;&#1103;%201%20&#1095;&#1072;&#1089;&#1090;&#1100;%203%20&#1077;&#1090;&#1072;&#1087;&#1072;\&#1088;&#1077;&#1081;&#1090;&#1080;&#1085;&#1075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0;&#1085;&#1072;&#1083;&#1080;&#1090;&#1080;&#1082;&#1072;%20&#1080;&#1090;&#1086;&#1075;&#1086;&#1074;&#1072;&#1103;%201%20&#1095;&#1072;&#1089;&#1090;&#1100;%203%20&#1077;&#1090;&#1072;&#1087;&#1072;\&#1088;&#1077;&#1081;&#1090;&#1080;&#1085;&#1075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48;&#1090;&#1086;&#1075;&#1086;&#1074;&#1072;&#1103;%20&#1086;&#1094;&#1077;&#1085;&#1082;&#1072;%20&#1087;&#1086;%20&#1075;&#1088;&#1086;&#1084;&#1072;&#1076;&#1072;&#1084;-3%20&#1077;&#1090;&#1072;&#1087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8;&#1077;&#1082;&#1091;&#1097;&#1080;&#1077;\Grants\&#1041;&#1088;&#1080;&#1090;&#1072;&#1085;&#1080;&#1103;%202018-2019\1%20&#1101;&#1090;&#1072;&#1087;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54;&#1094;&#1110;&#1085;&#1086;&#1095;&#1085;&#1072;%20&#1090;&#1072;&#1073;&#1083;&#1080;&#1094;&#1103;%20&#1053;&#1080;&#1082;&#1086;&#1083;&#1072;&#1077;&#1074;-2018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42;&#1086;&#1079;&#1085;&#1077;&#1089;&#1077;&#1085;&#1089;&#1082;\&#1059;&#1079;&#1072;&#1075;&#1072;&#1083;&#1100;&#1085;&#1077;&#1085;&#1080;&#1081;%20&#1072;&#1085;&#1072;&#1083;&#1110;&#1079;%20&#1077;&#1092;&#1077;&#1082;&#1090;&#1080;&#1074;&#1085;&#1086;&#1089;&#1090;&#1110;-%20&#1042;&#1086;&#1079;&#1085;&#1077;&#1089;&#1077;&#1085;&#1089;&#1100;&#1082;%20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Z\&#1055;&#1088;&#1086;&#1077;&#1082;&#1090;&#1099;&#1060;&#1056;&#1043;&#1053;2003-08\&#1058;&#1077;&#1082;&#1091;&#1097;&#1080;&#1077;\&#1055;&#1086;&#1089;&#1086;&#1083;&#1100;&#1089;&#1090;&#1074;&#1086;%20&#1042;&#1077;.%20&#1041;&#1088;&#1080;&#1090;&#1072;&#1085;&#1080;&#1080;%202018-19\&#1048;&#1089;&#1089;&#1083;&#1077;&#1076;&#1086;&#1074;&#1072;&#1085;&#1080;&#1077;\&#1054;&#1094;&#1077;&#1085;&#1082;&#1072;%20&#1053;&#1080;&#1082;&#1086;&#1083;&#1072;&#1077;&#1074;&#1089;&#1082;&#1072;&#1103;%20&#1086;&#1073;&#1083;&#1072;&#1089;&#1090;&#1073;&#1100;\&#1053;&#1080;&#1082;&#1086;&#1083;&#1072;&#1077;&#1074;\&#1041;&#1072;&#1096;&#1090;&#1072;&#1085;&#1082;&#1072;\&#1059;&#1079;&#1072;&#1075;&#1072;&#1083;&#1100;&#1085;&#1077;&#1085;&#1080;&#1081;%20&#1072;&#1085;&#1072;&#1083;&#1110;&#1079;%20&#1077;&#1092;&#1077;&#1082;&#1090;&#1080;&#1074;&#1085;&#1086;&#1089;&#1090;&#1110;-&#1041;&#1072;&#1096;&#1090;&#1072;&#1085;&#1082;&#1072;%2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2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'Города - сводная'!$C$1</c:f>
              <c:strCache>
                <c:ptCount val="1"/>
                <c:pt idx="0">
                  <c:v>2018</c:v>
                </c:pt>
              </c:strCache>
            </c:strRef>
          </c:tx>
          <c:dLbls>
            <c:showVal val="1"/>
          </c:dLbls>
          <c:cat>
            <c:strRef>
              <c:f>'Города - сводная'!$B$2:$B$17</c:f>
              <c:strCache>
                <c:ptCount val="16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Лисичанська</c:v>
                </c:pt>
                <c:pt idx="6">
                  <c:v>Міський бюджет м. Рубіжне</c:v>
                </c:pt>
                <c:pt idx="7">
                  <c:v>Міський бюджет м. Северодонецьк</c:v>
                </c:pt>
                <c:pt idx="8">
                  <c:v>Томаківська ОТГ (Дніпропетровська область)</c:v>
                </c:pt>
                <c:pt idx="9">
                  <c:v> Присиваська ОТГ (Херсонська область)</c:v>
                </c:pt>
                <c:pt idx="10">
                  <c:v> Воскресенська ОТГ (Миколаївська область)</c:v>
                </c:pt>
                <c:pt idx="11">
                  <c:v>В.Копанівська ОТГ  (Херсонська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Могилівська ОТ (Дніпропетровська область)</c:v>
                </c:pt>
                <c:pt idx="15">
                  <c:v>Новопсковська ОТГ (Луганська область)</c:v>
                </c:pt>
              </c:strCache>
            </c:strRef>
          </c:cat>
          <c:val>
            <c:numRef>
              <c:f>'Города - сводная'!$C$2:$C$17</c:f>
              <c:numCache>
                <c:formatCode>General</c:formatCode>
                <c:ptCount val="16"/>
                <c:pt idx="0">
                  <c:v>149.58000000000001</c:v>
                </c:pt>
                <c:pt idx="1">
                  <c:v>109.77</c:v>
                </c:pt>
                <c:pt idx="2">
                  <c:v>72.92</c:v>
                </c:pt>
                <c:pt idx="3">
                  <c:v>106.17999999999998</c:v>
                </c:pt>
                <c:pt idx="4">
                  <c:v>138.96</c:v>
                </c:pt>
                <c:pt idx="5">
                  <c:v>57.290000000000013</c:v>
                </c:pt>
                <c:pt idx="6">
                  <c:v>68.440000000000026</c:v>
                </c:pt>
                <c:pt idx="7">
                  <c:v>60.7</c:v>
                </c:pt>
                <c:pt idx="8">
                  <c:v>83.6</c:v>
                </c:pt>
                <c:pt idx="9">
                  <c:v>75.03</c:v>
                </c:pt>
                <c:pt idx="10">
                  <c:v>61.58</c:v>
                </c:pt>
                <c:pt idx="11">
                  <c:v>49.120000000000012</c:v>
                </c:pt>
                <c:pt idx="12">
                  <c:v>150.81</c:v>
                </c:pt>
                <c:pt idx="13">
                  <c:v>88.3</c:v>
                </c:pt>
                <c:pt idx="14">
                  <c:v>50</c:v>
                </c:pt>
                <c:pt idx="15">
                  <c:v>51.25</c:v>
                </c:pt>
              </c:numCache>
            </c:numRef>
          </c:val>
        </c:ser>
        <c:axId val="34645504"/>
        <c:axId val="34647040"/>
      </c:barChart>
      <c:catAx>
        <c:axId val="3464550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34647040"/>
        <c:crosses val="autoZero"/>
        <c:auto val="1"/>
        <c:lblAlgn val="ctr"/>
        <c:lblOffset val="100"/>
      </c:catAx>
      <c:valAx>
        <c:axId val="34647040"/>
        <c:scaling>
          <c:orientation val="minMax"/>
        </c:scaling>
        <c:axPos val="l"/>
        <c:majorGridlines/>
        <c:numFmt formatCode="General" sourceLinked="1"/>
        <c:tickLblPos val="nextTo"/>
        <c:crossAx val="34645504"/>
        <c:crosses val="autoZero"/>
        <c:crossBetween val="between"/>
      </c:valAx>
    </c:plotArea>
    <c:plotVisOnly val="1"/>
  </c:chart>
  <c:txPr>
    <a:bodyPr/>
    <a:lstStyle/>
    <a:p>
      <a:pPr>
        <a:defRPr sz="1500">
          <a:latin typeface="Book Antiqua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plotArea>
      <c:layout/>
      <c:barChart>
        <c:barDir val="bar"/>
        <c:grouping val="clustered"/>
        <c:ser>
          <c:idx val="0"/>
          <c:order val="0"/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multiLvlStrRef>
              <c:f>Лист1!$F$6:$G$39</c:f>
              <c:multiLvlStrCache>
                <c:ptCount val="34"/>
                <c:lvl>
                  <c:pt idx="0">
                    <c:v>Керівництво та управління</c:v>
                  </c:pt>
                  <c:pt idx="1">
                    <c:v> Дошкільна освіта</c:v>
                  </c:pt>
                  <c:pt idx="2">
                    <c:v>Централізоване ведення бухобліку</c:v>
                  </c:pt>
                  <c:pt idx="3">
                    <c:v>Соціальний захист ветеранів війни та праці</c:v>
                  </c:pt>
                  <c:pt idx="4">
                    <c:v>Інші видатки на соцзахист населення</c:v>
                  </c:pt>
                  <c:pt idx="5">
                    <c:v>Палаци і будинки культури, клуби …..</c:v>
                  </c:pt>
                  <c:pt idx="6">
                    <c:v>Інші культурно-освітні заклади та заходи</c:v>
                  </c:pt>
                  <c:pt idx="7">
                    <c:v>Інші заходи з розвитку фізичної культури та спорту</c:v>
                  </c:pt>
                  <c:pt idx="8">
                    <c:v>Капітальний ремонт житлового фонду</c:v>
                  </c:pt>
                  <c:pt idx="9">
                    <c:v>Фінансова підтримка об'єктів комунального господарства</c:v>
                  </c:pt>
                  <c:pt idx="10">
                    <c:v>Благоустрій міст, сіл, селищ</c:v>
                  </c:pt>
                  <c:pt idx="11">
                    <c:v>Реалізація заходів щодо інвестиційного розвитку території</c:v>
                  </c:pt>
                  <c:pt idx="12">
                    <c:v>Програма стабілізації та соцекономрозвитку територій</c:v>
                  </c:pt>
                  <c:pt idx="13">
                    <c:v>Внески до статутного капіталу суб'єктів господарювання</c:v>
                  </c:pt>
                  <c:pt idx="14">
                    <c:v>Проведення місцевих виборів</c:v>
                  </c:pt>
                  <c:pt idx="15">
                    <c:v>Інші видатки</c:v>
                  </c:pt>
                  <c:pt idx="16">
                    <c:v>Інша діяльність у сфері охорони навколишнього природного середовища</c:v>
                  </c:pt>
                  <c:pt idx="17">
                    <c:v>Цільові фонди</c:v>
                  </c:pt>
                  <c:pt idx="18">
                    <c:v>Керівництво і управління</c:v>
                  </c:pt>
                  <c:pt idx="19">
                    <c:v> Дошкільна освіта</c:v>
                  </c:pt>
                  <c:pt idx="20">
                    <c:v>Надання загальної середньої освіти </c:v>
                  </c:pt>
                  <c:pt idx="21">
                    <c:v>Надання позашкільної освіти позашкільними </c:v>
                  </c:pt>
                  <c:pt idx="22">
                    <c:v>Методичне забезпечення діяльності навчальних закладів та інші заходи в галузі освіти</c:v>
                  </c:pt>
                  <c:pt idx="23">
                    <c:v>Централізоване ведення бухгалтерського обліку</c:v>
                  </c:pt>
                  <c:pt idx="24">
                    <c:v>Здійснення централізованого господарського обслуговування</c:v>
                  </c:pt>
                  <c:pt idx="25">
                    <c:v>Інші освітні програми</c:v>
                  </c:pt>
                  <c:pt idx="26">
                    <c:v>Розвиток дитячо-юнацького та резервного спорту</c:v>
                  </c:pt>
                  <c:pt idx="27">
                    <c:v>Інші заходи з розвитку фізичної культури та спорту</c:v>
                  </c:pt>
                  <c:pt idx="28">
                    <c:v>Керівництво і управління </c:v>
                  </c:pt>
                  <c:pt idx="29">
                    <c:v>Музеї і виставки</c:v>
                  </c:pt>
                  <c:pt idx="30">
                    <c:v>Палаци і будинки культури</c:v>
                  </c:pt>
                  <c:pt idx="31">
                    <c:v>Школи естетичного виховання дітей</c:v>
                  </c:pt>
                  <c:pt idx="32">
                    <c:v>Інші культурно-освітні заклади та заходи</c:v>
                  </c:pt>
                  <c:pt idx="33">
                    <c:v>Реалізація заходів щодо інвестиційного розвитку території</c:v>
                  </c:pt>
                </c:lvl>
                <c:lvl>
                  <c:pt idx="0">
                    <c:v>Виконком </c:v>
                  </c:pt>
                  <c:pt idx="18">
                    <c:v>Відділ освіти, молоді та спорту</c:v>
                  </c:pt>
                  <c:pt idx="28">
                    <c:v>Відділ розвитку культури і туризму</c:v>
                  </c:pt>
                </c:lvl>
              </c:multiLvlStrCache>
            </c:multiLvlStrRef>
          </c:cat>
          <c:val>
            <c:numRef>
              <c:f>Лист1!$H$6:$H$39</c:f>
              <c:numCache>
                <c:formatCode>General</c:formatCode>
                <c:ptCount val="34"/>
                <c:pt idx="0">
                  <c:v>200</c:v>
                </c:pt>
                <c:pt idx="1">
                  <c:v>200</c:v>
                </c:pt>
                <c:pt idx="2">
                  <c:v>200</c:v>
                </c:pt>
                <c:pt idx="3">
                  <c:v>134.76999999999998</c:v>
                </c:pt>
                <c:pt idx="4">
                  <c:v>182.6</c:v>
                </c:pt>
                <c:pt idx="5">
                  <c:v>200</c:v>
                </c:pt>
                <c:pt idx="6">
                  <c:v>109</c:v>
                </c:pt>
                <c:pt idx="7">
                  <c:v>100</c:v>
                </c:pt>
                <c:pt idx="8">
                  <c:v>200</c:v>
                </c:pt>
                <c:pt idx="9">
                  <c:v>100</c:v>
                </c:pt>
                <c:pt idx="10">
                  <c:v>222</c:v>
                </c:pt>
                <c:pt idx="11">
                  <c:v>160.4</c:v>
                </c:pt>
                <c:pt idx="12">
                  <c:v>218</c:v>
                </c:pt>
                <c:pt idx="13">
                  <c:v>200</c:v>
                </c:pt>
                <c:pt idx="14">
                  <c:v>200</c:v>
                </c:pt>
                <c:pt idx="15">
                  <c:v>120</c:v>
                </c:pt>
                <c:pt idx="16">
                  <c:v>0</c:v>
                </c:pt>
                <c:pt idx="17">
                  <c:v>0</c:v>
                </c:pt>
                <c:pt idx="18">
                  <c:v>181.5</c:v>
                </c:pt>
                <c:pt idx="19">
                  <c:v>183</c:v>
                </c:pt>
                <c:pt idx="20">
                  <c:v>168</c:v>
                </c:pt>
                <c:pt idx="21">
                  <c:v>208.5</c:v>
                </c:pt>
                <c:pt idx="22">
                  <c:v>100</c:v>
                </c:pt>
                <c:pt idx="23">
                  <c:v>200</c:v>
                </c:pt>
                <c:pt idx="24">
                  <c:v>200</c:v>
                </c:pt>
                <c:pt idx="25">
                  <c:v>221</c:v>
                </c:pt>
                <c:pt idx="26">
                  <c:v>205</c:v>
                </c:pt>
                <c:pt idx="27">
                  <c:v>108.7</c:v>
                </c:pt>
                <c:pt idx="28">
                  <c:v>192.5</c:v>
                </c:pt>
                <c:pt idx="29">
                  <c:v>210.5</c:v>
                </c:pt>
                <c:pt idx="30">
                  <c:v>155</c:v>
                </c:pt>
                <c:pt idx="31">
                  <c:v>229</c:v>
                </c:pt>
                <c:pt idx="32">
                  <c:v>236</c:v>
                </c:pt>
                <c:pt idx="33">
                  <c:v>200</c:v>
                </c:pt>
              </c:numCache>
            </c:numRef>
          </c:val>
        </c:ser>
        <c:axId val="60522496"/>
        <c:axId val="60524032"/>
      </c:barChart>
      <c:catAx>
        <c:axId val="60522496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 sz="1000"/>
            </a:pPr>
            <a:endParaRPr lang="ru-RU"/>
          </a:p>
        </c:txPr>
        <c:crossAx val="60524032"/>
        <c:crosses val="autoZero"/>
        <c:auto val="1"/>
        <c:lblAlgn val="ctr"/>
        <c:lblOffset val="100"/>
      </c:catAx>
      <c:valAx>
        <c:axId val="60524032"/>
        <c:scaling>
          <c:orientation val="minMax"/>
        </c:scaling>
        <c:axPos val="b"/>
        <c:majorGridlines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6052249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800" b="0" i="0" u="none" strike="noStrike" baseline="0">
          <a:solidFill>
            <a:srgbClr val="000000"/>
          </a:solidFill>
          <a:latin typeface="Book Antiqua" pitchFamily="18" charset="0"/>
          <a:ea typeface="Calibri"/>
          <a:cs typeface="Calibri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9"/>
  <c:chart>
    <c:plotArea>
      <c:layout/>
      <c:barChart>
        <c:barDir val="bar"/>
        <c:grouping val="clustered"/>
        <c:ser>
          <c:idx val="0"/>
          <c:order val="0"/>
          <c:dLbls>
            <c:showVal val="1"/>
          </c:dLbls>
          <c:cat>
            <c:multiLvlStrRef>
              <c:f>'Узагальнені по БП'!$C$8:$D$20</c:f>
              <c:multiLvlStrCache>
                <c:ptCount val="13"/>
                <c:lvl>
                  <c:pt idx="0">
                    <c:v>Керівництво і управління у відповідній сфері у містах, селищах, селах</c:v>
                  </c:pt>
                  <c:pt idx="1">
                    <c:v>Фінансова підтримка об"єктів комунального господарства</c:v>
                  </c:pt>
                  <c:pt idx="2">
                    <c:v>Благоустрій міст, сіл, селищ</c:v>
                  </c:pt>
                  <c:pt idx="3">
                    <c:v>  Інші видатки на соціальний захист населення</c:v>
                  </c:pt>
                  <c:pt idx="4">
                    <c:v>Керівництво та управління у відповідній сфері</c:v>
                  </c:pt>
                  <c:pt idx="5">
                    <c:v>Школи естетичного виховання дітей</c:v>
                  </c:pt>
                  <c:pt idx="6">
                    <c:v> Палац,  будинки культури, клуби та iнших клубних закладів</c:v>
                  </c:pt>
                  <c:pt idx="7">
                    <c:v> Придбання, доставка та зберігання підручників</c:v>
                  </c:pt>
                  <c:pt idx="8">
                    <c:v>Надання загальної середньої освіти загальноосвітніми навчальними закладамишколами, ліцеями, гімназіями, колегіумами</c:v>
                  </c:pt>
                  <c:pt idx="9">
                    <c:v>Дошкільна освіта</c:v>
                  </c:pt>
                  <c:pt idx="10">
                    <c:v> Інші освітні програми</c:v>
                  </c:pt>
                  <c:pt idx="11">
                    <c:v>Централізоване ведення бухгалтерського обліку</c:v>
                  </c:pt>
                  <c:pt idx="12">
                    <c:v>Методичне забезпечення діяльності навчальних закладів</c:v>
                  </c:pt>
                </c:lvl>
                <c:lvl>
                  <c:pt idx="0">
                    <c:v>Виконком </c:v>
                  </c:pt>
                  <c:pt idx="4">
                    <c:v>Орган освіти</c:v>
                  </c:pt>
                </c:lvl>
              </c:multiLvlStrCache>
            </c:multiLvlStrRef>
          </c:cat>
          <c:val>
            <c:numRef>
              <c:f>'Узагальнені по БП'!$E$8:$E$20</c:f>
              <c:numCache>
                <c:formatCode>General</c:formatCode>
                <c:ptCount val="13"/>
                <c:pt idx="0">
                  <c:v>85</c:v>
                </c:pt>
                <c:pt idx="1">
                  <c:v>100</c:v>
                </c:pt>
                <c:pt idx="2">
                  <c:v>91.6</c:v>
                </c:pt>
                <c:pt idx="3">
                  <c:v>170</c:v>
                </c:pt>
                <c:pt idx="4">
                  <c:v>202</c:v>
                </c:pt>
                <c:pt idx="5">
                  <c:v>205</c:v>
                </c:pt>
                <c:pt idx="6">
                  <c:v>0</c:v>
                </c:pt>
                <c:pt idx="7">
                  <c:v>0</c:v>
                </c:pt>
                <c:pt idx="8">
                  <c:v>200</c:v>
                </c:pt>
                <c:pt idx="9">
                  <c:v>230</c:v>
                </c:pt>
                <c:pt idx="10">
                  <c:v>0</c:v>
                </c:pt>
                <c:pt idx="11">
                  <c:v>200</c:v>
                </c:pt>
                <c:pt idx="12">
                  <c:v>0</c:v>
                </c:pt>
              </c:numCache>
            </c:numRef>
          </c:val>
        </c:ser>
        <c:axId val="61425536"/>
        <c:axId val="61427072"/>
      </c:barChart>
      <c:catAx>
        <c:axId val="61425536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61427072"/>
        <c:crosses val="autoZero"/>
        <c:auto val="1"/>
        <c:lblAlgn val="ctr"/>
        <c:lblOffset val="100"/>
      </c:catAx>
      <c:valAx>
        <c:axId val="61427072"/>
        <c:scaling>
          <c:orientation val="minMax"/>
        </c:scaling>
        <c:axPos val="b"/>
        <c:majorGridlines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6142553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0" i="0" u="none" strike="noStrike" baseline="0">
          <a:solidFill>
            <a:srgbClr val="000000"/>
          </a:solidFill>
          <a:latin typeface="Book Antiqua" pitchFamily="18" charset="0"/>
          <a:ea typeface="Calibri"/>
          <a:cs typeface="Calibri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5"/>
  <c:chart>
    <c:plotArea>
      <c:layout>
        <c:manualLayout>
          <c:layoutTarget val="inner"/>
          <c:xMode val="edge"/>
          <c:yMode val="edge"/>
          <c:x val="5.5967629046369288E-2"/>
          <c:y val="2.9921617914002944E-2"/>
          <c:w val="0.83507534995625488"/>
          <c:h val="0.36944982721740238"/>
        </c:manualLayout>
      </c:layout>
      <c:barChart>
        <c:barDir val="col"/>
        <c:grouping val="clustered"/>
        <c:ser>
          <c:idx val="0"/>
          <c:order val="0"/>
          <c:tx>
            <c:strRef>
              <c:f>'12 Деп ЖКХ'!$I$12</c:f>
              <c:strCache>
                <c:ptCount val="1"/>
                <c:pt idx="0">
                  <c:v>Департамент ЖКГ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multiLvlStrRef>
              <c:f>'12 Деп ЖКХ'!$G$13:$H$24</c:f>
              <c:multiLvlStrCache>
                <c:ptCount val="12"/>
                <c:lvl>
                  <c:pt idx="0">
                    <c:v>Керівництво і управління у відповідній сфері у містах, селищах, селах</c:v>
                  </c:pt>
                  <c:pt idx="1">
                    <c:v>Внески до статутного капіталу суб'єктів господарювання</c:v>
                  </c:pt>
                  <c:pt idx="2">
                    <c:v>Програма стабілізації та соціально-економічного розвитку територій</c:v>
                  </c:pt>
                  <c:pt idx="3">
                    <c:v>Заходи з енергозбереження</c:v>
                  </c:pt>
                  <c:pt idx="4">
                    <c:v>Забезпечення надійного та безперебійного функціонування житлово-експлуатаційного господарства</c:v>
                  </c:pt>
                  <c:pt idx="5">
                    <c:v>Капітальний ремонт об'єктів житлового господарства</c:v>
                  </c:pt>
                  <c:pt idx="6">
                    <c:v>Благоустрій міст, сіл, селищ</c:v>
                  </c:pt>
                  <c:pt idx="7">
                    <c:v>Впровадження засобів обліку витрат та регулювання споживання води та теплової енергії</c:v>
                  </c:pt>
                  <c:pt idx="8">
                    <c:v>Забезпечення функціонування комбінатів комунальних підприємств, районних виробничих об'єднань та інших підприємств, установ та організацій житлово-комунального господарства</c:v>
                  </c:pt>
                  <c:pt idx="9">
                    <c:v>Погашення різниці між фактичною вартістю теплової енергії, послуг з централізованого опалення, постачання гарячої води, централізованого водопостачання та водовідведення,….</c:v>
                  </c:pt>
                  <c:pt idx="10">
                    <c:v>Реалізація заходів щодо інвестиційного розвитку території</c:v>
                  </c:pt>
                  <c:pt idx="11">
                    <c:v>Утримання та розвиток інфраструктури доріг</c:v>
                  </c:pt>
                </c:lvl>
                <c:lvl>
                  <c:pt idx="0">
                    <c:v>Узагальнені результати оцінки ефективності бюджетних програм за 2017р</c:v>
                  </c:pt>
                </c:lvl>
              </c:multiLvlStrCache>
            </c:multiLvlStrRef>
          </c:cat>
          <c:val>
            <c:numRef>
              <c:f>'12 Деп ЖКХ'!$I$13:$I$24</c:f>
              <c:numCache>
                <c:formatCode>General</c:formatCode>
                <c:ptCount val="12"/>
                <c:pt idx="0">
                  <c:v>225</c:v>
                </c:pt>
                <c:pt idx="1">
                  <c:v>225</c:v>
                </c:pt>
                <c:pt idx="2">
                  <c:v>237.5</c:v>
                </c:pt>
                <c:pt idx="3">
                  <c:v>219.9</c:v>
                </c:pt>
                <c:pt idx="4">
                  <c:v>197.73999999999998</c:v>
                </c:pt>
                <c:pt idx="5">
                  <c:v>209.37</c:v>
                </c:pt>
                <c:pt idx="6">
                  <c:v>217.64</c:v>
                </c:pt>
                <c:pt idx="7">
                  <c:v>210.4</c:v>
                </c:pt>
                <c:pt idx="8">
                  <c:v>197.73999999999998</c:v>
                </c:pt>
                <c:pt idx="9">
                  <c:v>25</c:v>
                </c:pt>
                <c:pt idx="10">
                  <c:v>196.91</c:v>
                </c:pt>
                <c:pt idx="11">
                  <c:v>95.649999999999991</c:v>
                </c:pt>
              </c:numCache>
            </c:numRef>
          </c:val>
        </c:ser>
        <c:ser>
          <c:idx val="1"/>
          <c:order val="1"/>
          <c:tx>
            <c:strRef>
              <c:f>'12 Деп ЖКХ'!$J$12</c:f>
              <c:strCache>
                <c:ptCount val="1"/>
                <c:pt idx="0">
                  <c:v>Незалежна оцінка</c:v>
                </c:pt>
              </c:strCache>
            </c:strRef>
          </c:tx>
          <c:dLbls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Val val="1"/>
          </c:dLbls>
          <c:cat>
            <c:multiLvlStrRef>
              <c:f>'12 Деп ЖКХ'!$G$13:$H$24</c:f>
              <c:multiLvlStrCache>
                <c:ptCount val="12"/>
                <c:lvl>
                  <c:pt idx="0">
                    <c:v>Керівництво і управління у відповідній сфері у містах, селищах, селах</c:v>
                  </c:pt>
                  <c:pt idx="1">
                    <c:v>Внески до статутного капіталу суб'єктів господарювання</c:v>
                  </c:pt>
                  <c:pt idx="2">
                    <c:v>Програма стабілізації та соціально-економічного розвитку територій</c:v>
                  </c:pt>
                  <c:pt idx="3">
                    <c:v>Заходи з енергозбереження</c:v>
                  </c:pt>
                  <c:pt idx="4">
                    <c:v>Забезпечення надійного та безперебійного функціонування житлово-експлуатаційного господарства</c:v>
                  </c:pt>
                  <c:pt idx="5">
                    <c:v>Капітальний ремонт об'єктів житлового господарства</c:v>
                  </c:pt>
                  <c:pt idx="6">
                    <c:v>Благоустрій міст, сіл, селищ</c:v>
                  </c:pt>
                  <c:pt idx="7">
                    <c:v>Впровадження засобів обліку витрат та регулювання споживання води та теплової енергії</c:v>
                  </c:pt>
                  <c:pt idx="8">
                    <c:v>Забезпечення функціонування комбінатів комунальних підприємств, районних виробничих об'єднань та інших підприємств, установ та організацій житлово-комунального господарства</c:v>
                  </c:pt>
                  <c:pt idx="9">
                    <c:v>Погашення різниці між фактичною вартістю теплової енергії, послуг з централізованого опалення, постачання гарячої води, централізованого водопостачання та водовідведення,….</c:v>
                  </c:pt>
                  <c:pt idx="10">
                    <c:v>Реалізація заходів щодо інвестиційного розвитку території</c:v>
                  </c:pt>
                  <c:pt idx="11">
                    <c:v>Утримання та розвиток інфраструктури доріг</c:v>
                  </c:pt>
                </c:lvl>
                <c:lvl>
                  <c:pt idx="0">
                    <c:v>Узагальнені результати оцінки ефективності бюджетних програм за 2017р</c:v>
                  </c:pt>
                </c:lvl>
              </c:multiLvlStrCache>
            </c:multiLvlStrRef>
          </c:cat>
          <c:val>
            <c:numRef>
              <c:f>'12 Деп ЖКХ'!$J$13:$J$24</c:f>
              <c:numCache>
                <c:formatCode>General</c:formatCode>
                <c:ptCount val="12"/>
                <c:pt idx="0">
                  <c:v>158.78</c:v>
                </c:pt>
                <c:pt idx="1">
                  <c:v>200</c:v>
                </c:pt>
                <c:pt idx="2">
                  <c:v>163.73999999999998</c:v>
                </c:pt>
                <c:pt idx="3">
                  <c:v>206.14</c:v>
                </c:pt>
                <c:pt idx="4">
                  <c:v>180.9</c:v>
                </c:pt>
                <c:pt idx="5">
                  <c:v>170.01</c:v>
                </c:pt>
                <c:pt idx="6">
                  <c:v>171.31</c:v>
                </c:pt>
                <c:pt idx="7">
                  <c:v>194.15</c:v>
                </c:pt>
                <c:pt idx="8">
                  <c:v>139.54</c:v>
                </c:pt>
                <c:pt idx="9">
                  <c:v>0</c:v>
                </c:pt>
                <c:pt idx="10">
                  <c:v>169.46</c:v>
                </c:pt>
                <c:pt idx="11">
                  <c:v>160.94999999999999</c:v>
                </c:pt>
              </c:numCache>
            </c:numRef>
          </c:val>
        </c:ser>
        <c:axId val="61471744"/>
        <c:axId val="61092608"/>
      </c:barChart>
      <c:catAx>
        <c:axId val="61471744"/>
        <c:scaling>
          <c:orientation val="minMax"/>
        </c:scaling>
        <c:axPos val="b"/>
        <c:tickLblPos val="nextTo"/>
        <c:crossAx val="61092608"/>
        <c:crosses val="autoZero"/>
        <c:auto val="1"/>
        <c:lblAlgn val="ctr"/>
        <c:lblOffset val="100"/>
      </c:catAx>
      <c:valAx>
        <c:axId val="61092608"/>
        <c:scaling>
          <c:orientation val="minMax"/>
        </c:scaling>
        <c:axPos val="l"/>
        <c:majorGridlines/>
        <c:numFmt formatCode="General" sourceLinked="1"/>
        <c:tickLblPos val="nextTo"/>
        <c:crossAx val="6147174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9080763342082314"/>
          <c:y val="0.23400165723579033"/>
          <c:w val="0.10085903324584417"/>
          <c:h val="0.51814396863250411"/>
        </c:manualLayout>
      </c:layout>
    </c:legend>
    <c:plotVisOnly val="1"/>
  </c:chart>
  <c:txPr>
    <a:bodyPr/>
    <a:lstStyle/>
    <a:p>
      <a:pPr>
        <a:defRPr sz="1200">
          <a:latin typeface="Book Antiqua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7"/>
  <c:chart>
    <c:title>
      <c:tx>
        <c:rich>
          <a:bodyPr/>
          <a:lstStyle/>
          <a:p>
            <a:pPr>
              <a:defRPr/>
            </a:pPr>
            <a:r>
              <a:rPr lang="uk-UA"/>
              <a:t>Динаміка дотримання законодавства по ПЦМ -2018 : відповідність форм та змісту звітів про виконання паспортів бюджетних програм місцевих бюджетів профільним наказам МФУ (максимальний бал - 30) </a:t>
            </a:r>
            <a:endParaRPr lang="ru-RU"/>
          </a:p>
        </c:rich>
      </c:tx>
      <c:layout>
        <c:manualLayout>
          <c:xMode val="edge"/>
          <c:yMode val="edge"/>
          <c:x val="0.11821086935863612"/>
          <c:y val="0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'Города - сводная'!$C$19</c:f>
              <c:strCache>
                <c:ptCount val="1"/>
                <c:pt idx="0">
                  <c:v>2018</c:v>
                </c:pt>
              </c:strCache>
            </c:strRef>
          </c:tx>
          <c:dLbls>
            <c:showVal val="1"/>
          </c:dLbls>
          <c:cat>
            <c:strRef>
              <c:f>'Города - сводная'!$B$20:$B$35</c:f>
              <c:strCache>
                <c:ptCount val="16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Лисичанська</c:v>
                </c:pt>
                <c:pt idx="6">
                  <c:v>Міський бюджет м. Рубіжне</c:v>
                </c:pt>
                <c:pt idx="7">
                  <c:v>Міський бюджет м. Северодонецьк</c:v>
                </c:pt>
                <c:pt idx="8">
                  <c:v>Томаківська ОТГ (Дніпропетровська область)</c:v>
                </c:pt>
                <c:pt idx="9">
                  <c:v> Присиваська ОТГ (Херсонська область)</c:v>
                </c:pt>
                <c:pt idx="10">
                  <c:v> Воскресенська ОТГ (Миколаївська область)</c:v>
                </c:pt>
                <c:pt idx="11">
                  <c:v>В.Копанівська ОТГ  (Херсонська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Могилівська ОТ (Дніпропетровська область)</c:v>
                </c:pt>
                <c:pt idx="15">
                  <c:v>Новопсковська ОТГ (Луганська область)</c:v>
                </c:pt>
              </c:strCache>
            </c:strRef>
          </c:cat>
          <c:val>
            <c:numRef>
              <c:f>'Города - сводная'!$C$20:$C$35</c:f>
              <c:numCache>
                <c:formatCode>General</c:formatCode>
                <c:ptCount val="16"/>
                <c:pt idx="0">
                  <c:v>15.03</c:v>
                </c:pt>
                <c:pt idx="1">
                  <c:v>6.26</c:v>
                </c:pt>
                <c:pt idx="2">
                  <c:v>6.94</c:v>
                </c:pt>
                <c:pt idx="3">
                  <c:v>15.62</c:v>
                </c:pt>
                <c:pt idx="4">
                  <c:v>23.01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14.639999999999999</c:v>
                </c:pt>
                <c:pt idx="10">
                  <c:v>7.08</c:v>
                </c:pt>
                <c:pt idx="11">
                  <c:v>0</c:v>
                </c:pt>
                <c:pt idx="12">
                  <c:v>15.03</c:v>
                </c:pt>
                <c:pt idx="13">
                  <c:v>0.5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axId val="34937472"/>
        <c:axId val="34959744"/>
      </c:barChart>
      <c:catAx>
        <c:axId val="34937472"/>
        <c:scaling>
          <c:orientation val="minMax"/>
        </c:scaling>
        <c:axPos val="b"/>
        <c:tickLblPos val="nextTo"/>
        <c:crossAx val="34959744"/>
        <c:crosses val="autoZero"/>
        <c:auto val="1"/>
        <c:lblAlgn val="ctr"/>
        <c:lblOffset val="100"/>
      </c:catAx>
      <c:valAx>
        <c:axId val="34959744"/>
        <c:scaling>
          <c:orientation val="minMax"/>
        </c:scaling>
        <c:axPos val="l"/>
        <c:majorGridlines/>
        <c:numFmt formatCode="General" sourceLinked="1"/>
        <c:tickLblPos val="nextTo"/>
        <c:crossAx val="34937472"/>
        <c:crosses val="autoZero"/>
        <c:crossBetween val="between"/>
      </c:valAx>
    </c:plotArea>
    <c:plotVisOnly val="1"/>
  </c:chart>
  <c:txPr>
    <a:bodyPr/>
    <a:lstStyle/>
    <a:p>
      <a:pPr>
        <a:defRPr sz="1000">
          <a:latin typeface="Book Antiqua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'Города - сводная'!$C$38</c:f>
              <c:strCache>
                <c:ptCount val="1"/>
                <c:pt idx="0">
                  <c:v>ПБП</c:v>
                </c:pt>
              </c:strCache>
            </c:strRef>
          </c:tx>
          <c:dLbls>
            <c:showVal val="1"/>
          </c:dLbls>
          <c:cat>
            <c:multiLvlStrRef>
              <c:f>'Города - сводная'!$A$39:$B$54</c:f>
              <c:multiLvlStrCache>
                <c:ptCount val="16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Лисичанська</c:v>
                  </c:pt>
                  <c:pt idx="6">
                    <c:v>Міський бюджет м. Рубіжне</c:v>
                  </c:pt>
                  <c:pt idx="7">
                    <c:v>Міський бюджет м. Северодонецьк</c:v>
                  </c:pt>
                  <c:pt idx="8">
                    <c:v>Томаківська ОТГ (Дніпропетровська область)</c:v>
                  </c:pt>
                  <c:pt idx="9">
                    <c:v> Присиваська ОТГ (Херсонська область)</c:v>
                  </c:pt>
                  <c:pt idx="10">
                    <c:v> Воскресенська ОТГ (Миколаївська область)</c:v>
                  </c:pt>
                  <c:pt idx="11">
                    <c:v>В.Копанівська ОТГ  (Херсонська область)</c:v>
                  </c:pt>
                  <c:pt idx="12">
                    <c:v>Баштанська ОТГ  (Миколаївська область)</c:v>
                  </c:pt>
                  <c:pt idx="13">
                    <c:v>Новоолександрівська ОТГ (Дніпропетровська область)</c:v>
                  </c:pt>
                  <c:pt idx="14">
                    <c:v>Могилівська ОТ (Дніпропетровська область)</c:v>
                  </c:pt>
                  <c:pt idx="15">
                    <c:v>Новопсковська ОТГ (Луганська область)</c:v>
                  </c:pt>
                </c:lvl>
                <c:lvl>
                  <c:pt idx="0">
                    <c:v>1.7.1-2. Наявність оприлюднених на офіційних сторінках місцевих рад ПБП/змін до паспортів бюджетних програм 2018</c:v>
                  </c:pt>
                </c:lvl>
              </c:multiLvlStrCache>
            </c:multiLvlStrRef>
          </c:cat>
          <c:val>
            <c:numRef>
              <c:f>'Города - сводная'!$C$39:$C$54</c:f>
              <c:numCache>
                <c:formatCode>General</c:formatCode>
                <c:ptCount val="16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10</c:v>
                </c:pt>
                <c:pt idx="15">
                  <c:v>10</c:v>
                </c:pt>
              </c:numCache>
            </c:numRef>
          </c:val>
        </c:ser>
        <c:ser>
          <c:idx val="1"/>
          <c:order val="1"/>
          <c:tx>
            <c:strRef>
              <c:f>'Города - сводная'!$D$38</c:f>
              <c:strCache>
                <c:ptCount val="1"/>
                <c:pt idx="0">
                  <c:v>зміни до ПБП</c:v>
                </c:pt>
              </c:strCache>
            </c:strRef>
          </c:tx>
          <c:dLbls>
            <c:showVal val="1"/>
          </c:dLbls>
          <c:cat>
            <c:multiLvlStrRef>
              <c:f>'Города - сводная'!$A$39:$B$54</c:f>
              <c:multiLvlStrCache>
                <c:ptCount val="16"/>
                <c:lvl>
                  <c:pt idx="0">
                    <c:v>Міський бюджет м. Вознесенськ</c:v>
                  </c:pt>
                  <c:pt idx="1">
                    <c:v>Міський бюджет м. Миколаїв </c:v>
                  </c:pt>
                  <c:pt idx="2">
                    <c:v>Міський бюджет м. Херсон</c:v>
                  </c:pt>
                  <c:pt idx="3">
                    <c:v>Міський бюджет м. Дніпро </c:v>
                  </c:pt>
                  <c:pt idx="4">
                    <c:v>Міський бюджет м. Каховка</c:v>
                  </c:pt>
                  <c:pt idx="5">
                    <c:v>Міський бюджет м. Лисичанська</c:v>
                  </c:pt>
                  <c:pt idx="6">
                    <c:v>Міський бюджет м. Рубіжне</c:v>
                  </c:pt>
                  <c:pt idx="7">
                    <c:v>Міський бюджет м. Северодонецьк</c:v>
                  </c:pt>
                  <c:pt idx="8">
                    <c:v>Томаківська ОТГ (Дніпропетровська область)</c:v>
                  </c:pt>
                  <c:pt idx="9">
                    <c:v> Присиваська ОТГ (Херсонська область)</c:v>
                  </c:pt>
                  <c:pt idx="10">
                    <c:v> Воскресенська ОТГ (Миколаївська область)</c:v>
                  </c:pt>
                  <c:pt idx="11">
                    <c:v>В.Копанівська ОТГ  (Херсонська область)</c:v>
                  </c:pt>
                  <c:pt idx="12">
                    <c:v>Баштанська ОТГ  (Миколаївська область)</c:v>
                  </c:pt>
                  <c:pt idx="13">
                    <c:v>Новоолександрівська ОТГ (Дніпропетровська область)</c:v>
                  </c:pt>
                  <c:pt idx="14">
                    <c:v>Могилівська ОТ (Дніпропетровська область)</c:v>
                  </c:pt>
                  <c:pt idx="15">
                    <c:v>Новопсковська ОТГ (Луганська область)</c:v>
                  </c:pt>
                </c:lvl>
                <c:lvl>
                  <c:pt idx="0">
                    <c:v>1.7.1-2. Наявність оприлюднених на офіційних сторінках місцевих рад ПБП/змін до паспортів бюджетних програм 2018</c:v>
                  </c:pt>
                </c:lvl>
              </c:multiLvlStrCache>
            </c:multiLvlStrRef>
          </c:cat>
          <c:val>
            <c:numRef>
              <c:f>'Города - сводная'!$D$39:$D$54</c:f>
              <c:numCache>
                <c:formatCode>General</c:formatCode>
                <c:ptCount val="16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10</c:v>
                </c:pt>
                <c:pt idx="15">
                  <c:v>10</c:v>
                </c:pt>
              </c:numCache>
            </c:numRef>
          </c:val>
        </c:ser>
        <c:axId val="34995200"/>
        <c:axId val="34743040"/>
      </c:barChart>
      <c:catAx>
        <c:axId val="34995200"/>
        <c:scaling>
          <c:orientation val="minMax"/>
        </c:scaling>
        <c:axPos val="l"/>
        <c:tickLblPos val="nextTo"/>
        <c:crossAx val="34743040"/>
        <c:crosses val="autoZero"/>
        <c:auto val="1"/>
        <c:lblAlgn val="ctr"/>
        <c:lblOffset val="100"/>
      </c:catAx>
      <c:valAx>
        <c:axId val="34743040"/>
        <c:scaling>
          <c:orientation val="minMax"/>
        </c:scaling>
        <c:axPos val="b"/>
        <c:majorGridlines/>
        <c:numFmt formatCode="General" sourceLinked="1"/>
        <c:tickLblPos val="nextTo"/>
        <c:crossAx val="34995200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>
          <a:latin typeface="Book Antiqua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0"/>
  <c:chart>
    <c:title>
      <c:tx>
        <c:rich>
          <a:bodyPr/>
          <a:lstStyle/>
          <a:p>
            <a:pPr>
              <a:defRPr/>
            </a:pPr>
            <a:r>
              <a:rPr lang="ru-RU"/>
              <a:t>Наявність оприлюднених на офіційних сторінках місцевих рад ЗПБП -2018 (максимальний бал - 10)</a:t>
            </a:r>
            <a:endParaRPr lang="en-US"/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'Города - сводная'!$C$58</c:f>
              <c:strCache>
                <c:ptCount val="1"/>
                <c:pt idx="0">
                  <c:v>2018</c:v>
                </c:pt>
              </c:strCache>
            </c:strRef>
          </c:tx>
          <c:dLbls>
            <c:showVal val="1"/>
          </c:dLbls>
          <c:cat>
            <c:strRef>
              <c:f>'Города - сводная'!$B$59:$B$74</c:f>
              <c:strCache>
                <c:ptCount val="16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Лисичанська</c:v>
                </c:pt>
                <c:pt idx="6">
                  <c:v>Міський бюджет м. Рубіжне</c:v>
                </c:pt>
                <c:pt idx="7">
                  <c:v>Міський бюджет м. Северодонецьк</c:v>
                </c:pt>
                <c:pt idx="8">
                  <c:v>Томаківська ОТГ (Дніпропетровська область)</c:v>
                </c:pt>
                <c:pt idx="9">
                  <c:v> Присиваська ОТГ (Херсонська область)</c:v>
                </c:pt>
                <c:pt idx="10">
                  <c:v> Воскресенська ОТГ (Миколаївська область)</c:v>
                </c:pt>
                <c:pt idx="11">
                  <c:v>В.Копанівська ОТГ  (Херсонська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Могилівська ОТ (Дніпропетровська область)</c:v>
                </c:pt>
                <c:pt idx="15">
                  <c:v>Новопсковська ОТГ (Луганська область)</c:v>
                </c:pt>
              </c:strCache>
            </c:strRef>
          </c:cat>
          <c:val>
            <c:numRef>
              <c:f>'Города - сводная'!$C$59:$C$74</c:f>
              <c:numCache>
                <c:formatCode>General</c:formatCode>
                <c:ptCount val="16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10</c:v>
                </c:pt>
                <c:pt idx="9">
                  <c:v>10</c:v>
                </c:pt>
                <c:pt idx="10">
                  <c:v>5</c:v>
                </c:pt>
                <c:pt idx="11">
                  <c:v>10</c:v>
                </c:pt>
                <c:pt idx="12">
                  <c:v>10</c:v>
                </c:pt>
                <c:pt idx="13">
                  <c:v>10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axId val="34775040"/>
        <c:axId val="34776576"/>
      </c:barChart>
      <c:catAx>
        <c:axId val="34775040"/>
        <c:scaling>
          <c:orientation val="minMax"/>
        </c:scaling>
        <c:axPos val="b"/>
        <c:tickLblPos val="nextTo"/>
        <c:crossAx val="34776576"/>
        <c:crosses val="autoZero"/>
        <c:auto val="1"/>
        <c:lblAlgn val="ctr"/>
        <c:lblOffset val="100"/>
      </c:catAx>
      <c:valAx>
        <c:axId val="34776576"/>
        <c:scaling>
          <c:orientation val="minMax"/>
        </c:scaling>
        <c:axPos val="l"/>
        <c:majorGridlines/>
        <c:numFmt formatCode="General" sourceLinked="1"/>
        <c:tickLblPos val="nextTo"/>
        <c:crossAx val="34775040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'Города - сводная'!$C$77</c:f>
              <c:strCache>
                <c:ptCount val="1"/>
                <c:pt idx="0">
                  <c:v>2018</c:v>
                </c:pt>
              </c:strCache>
            </c:strRef>
          </c:tx>
          <c:dLbls>
            <c:showVal val="1"/>
          </c:dLbls>
          <c:cat>
            <c:strRef>
              <c:f>'Города - сводная'!$B$78:$B$93</c:f>
              <c:strCache>
                <c:ptCount val="16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Лисичанська</c:v>
                </c:pt>
                <c:pt idx="6">
                  <c:v>Міський бюджет м. Рубіжне</c:v>
                </c:pt>
                <c:pt idx="7">
                  <c:v>Міський бюджет м. Северодонецьк</c:v>
                </c:pt>
                <c:pt idx="8">
                  <c:v>Томаківська ОТГ (Дніпропетровська область)</c:v>
                </c:pt>
                <c:pt idx="9">
                  <c:v> Присиваська ОТГ (Херсонська область)</c:v>
                </c:pt>
                <c:pt idx="10">
                  <c:v> Воскресенська ОТГ (Миколаївська область)</c:v>
                </c:pt>
                <c:pt idx="11">
                  <c:v>В.Копанівська ОТГ  (Херсонська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Могилівська ОТ (Дніпропетровська область)</c:v>
                </c:pt>
                <c:pt idx="15">
                  <c:v>Новопсковська ОТГ (Луганська область)</c:v>
                </c:pt>
              </c:strCache>
            </c:strRef>
          </c:cat>
          <c:val>
            <c:numRef>
              <c:f>'Города - сводная'!$C$78:$C$93</c:f>
              <c:numCache>
                <c:formatCode>General</c:formatCode>
                <c:ptCount val="16"/>
                <c:pt idx="0">
                  <c:v>15</c:v>
                </c:pt>
                <c:pt idx="1">
                  <c:v>15</c:v>
                </c:pt>
                <c:pt idx="2">
                  <c:v>0</c:v>
                </c:pt>
                <c:pt idx="3">
                  <c:v>15</c:v>
                </c:pt>
                <c:pt idx="4">
                  <c:v>15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15</c:v>
                </c:pt>
                <c:pt idx="9">
                  <c:v>0</c:v>
                </c:pt>
                <c:pt idx="10">
                  <c:v>15</c:v>
                </c:pt>
                <c:pt idx="11">
                  <c:v>0</c:v>
                </c:pt>
                <c:pt idx="12">
                  <c:v>15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axId val="60311040"/>
        <c:axId val="60312576"/>
      </c:barChart>
      <c:catAx>
        <c:axId val="60311040"/>
        <c:scaling>
          <c:orientation val="minMax"/>
        </c:scaling>
        <c:axPos val="b"/>
        <c:tickLblPos val="nextTo"/>
        <c:crossAx val="60312576"/>
        <c:crosses val="autoZero"/>
        <c:auto val="1"/>
        <c:lblAlgn val="ctr"/>
        <c:lblOffset val="100"/>
      </c:catAx>
      <c:valAx>
        <c:axId val="60312576"/>
        <c:scaling>
          <c:orientation val="minMax"/>
        </c:scaling>
        <c:axPos val="l"/>
        <c:majorGridlines/>
        <c:numFmt formatCode="General" sourceLinked="1"/>
        <c:tickLblPos val="nextTo"/>
        <c:crossAx val="60311040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4"/>
  <c:chart>
    <c:title>
      <c:tx>
        <c:rich>
          <a:bodyPr/>
          <a:lstStyle/>
          <a:p>
            <a:pPr>
              <a:defRPr sz="1200"/>
            </a:pPr>
            <a:r>
              <a:rPr lang="ru-RU" sz="1200"/>
              <a:t>Узагальнені результати ефективності бюджетних програм за 2017р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'УРОЕБП Загальний'!$E$3</c:f>
              <c:strCache>
                <c:ptCount val="1"/>
                <c:pt idx="0">
                  <c:v>Узагальнені результати ефективності бюджетних програм за 2017р</c:v>
                </c:pt>
              </c:strCache>
            </c:strRef>
          </c:tx>
          <c:dLbls>
            <c:showVal val="1"/>
          </c:dLbls>
          <c:cat>
            <c:strRef>
              <c:f>'УРОЕБП Загальний'!$D$4:$D$19</c:f>
              <c:strCache>
                <c:ptCount val="16"/>
                <c:pt idx="0">
                  <c:v>Міський бюджет м. Вознесенськ</c:v>
                </c:pt>
                <c:pt idx="1">
                  <c:v>Міський бюджет м. Миколаїв </c:v>
                </c:pt>
                <c:pt idx="2">
                  <c:v>Міський бюджет м. Херсон</c:v>
                </c:pt>
                <c:pt idx="3">
                  <c:v>Міський бюджет м. Дніпро </c:v>
                </c:pt>
                <c:pt idx="4">
                  <c:v>Міський бюджет м. Каховка</c:v>
                </c:pt>
                <c:pt idx="5">
                  <c:v>Міський бюджет м. Лисичанська</c:v>
                </c:pt>
                <c:pt idx="6">
                  <c:v>Міський бюджет м. Рубіжне</c:v>
                </c:pt>
                <c:pt idx="7">
                  <c:v>Міський бюджет м. Северодонецьк</c:v>
                </c:pt>
                <c:pt idx="8">
                  <c:v>Томаківська ОТГ (Дніпропетровська область)</c:v>
                </c:pt>
                <c:pt idx="9">
                  <c:v> Присиваська ОТГ (Херсонська область)</c:v>
                </c:pt>
                <c:pt idx="10">
                  <c:v> Воскресенська ОТГ (Миколаївська область)</c:v>
                </c:pt>
                <c:pt idx="11">
                  <c:v>В.Копанівська ОТГ  (Херсонська область)</c:v>
                </c:pt>
                <c:pt idx="12">
                  <c:v>Баштанська ОТГ  (Миколаївська область)</c:v>
                </c:pt>
                <c:pt idx="13">
                  <c:v>Новоолександрівська ОТГ (Дніпропетровська область)</c:v>
                </c:pt>
                <c:pt idx="14">
                  <c:v>Могилівська ОТ (Дніпропетровська область)</c:v>
                </c:pt>
                <c:pt idx="15">
                  <c:v>Новопсковська ОТГ (Луганська область)</c:v>
                </c:pt>
              </c:strCache>
            </c:strRef>
          </c:cat>
          <c:val>
            <c:numRef>
              <c:f>'УРОЕБП Загальний'!$E$4:$E$19</c:f>
              <c:numCache>
                <c:formatCode>General</c:formatCode>
                <c:ptCount val="16"/>
                <c:pt idx="0">
                  <c:v>187.43</c:v>
                </c:pt>
                <c:pt idx="1">
                  <c:v>155.41</c:v>
                </c:pt>
                <c:pt idx="2">
                  <c:v>117.77</c:v>
                </c:pt>
                <c:pt idx="3" formatCode="0.00">
                  <c:v>189.00136363636358</c:v>
                </c:pt>
                <c:pt idx="4">
                  <c:v>191.6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206</c:v>
                </c:pt>
                <c:pt idx="9">
                  <c:v>165.62</c:v>
                </c:pt>
                <c:pt idx="10">
                  <c:v>112.2</c:v>
                </c:pt>
                <c:pt idx="11">
                  <c:v>51.260000000000012</c:v>
                </c:pt>
                <c:pt idx="12" formatCode="0.00">
                  <c:v>182.76666666666566</c:v>
                </c:pt>
                <c:pt idx="13">
                  <c:v>193.76</c:v>
                </c:pt>
                <c:pt idx="14">
                  <c:v>0</c:v>
                </c:pt>
                <c:pt idx="15">
                  <c:v>0</c:v>
                </c:pt>
              </c:numCache>
            </c:numRef>
          </c:val>
        </c:ser>
        <c:shape val="box"/>
        <c:axId val="60349056"/>
        <c:axId val="60354944"/>
        <c:axId val="0"/>
      </c:bar3DChart>
      <c:catAx>
        <c:axId val="60349056"/>
        <c:scaling>
          <c:orientation val="minMax"/>
        </c:scaling>
        <c:axPos val="b"/>
        <c:tickLblPos val="nextTo"/>
        <c:txPr>
          <a:bodyPr/>
          <a:lstStyle/>
          <a:p>
            <a:pPr>
              <a:defRPr sz="1000"/>
            </a:pPr>
            <a:endParaRPr lang="ru-RU"/>
          </a:p>
        </c:txPr>
        <c:crossAx val="60354944"/>
        <c:crosses val="autoZero"/>
        <c:auto val="1"/>
        <c:lblAlgn val="ctr"/>
        <c:lblOffset val="100"/>
      </c:catAx>
      <c:valAx>
        <c:axId val="60354944"/>
        <c:scaling>
          <c:orientation val="minMax"/>
        </c:scaling>
        <c:axPos val="l"/>
        <c:majorGridlines/>
        <c:numFmt formatCode="General" sourceLinked="1"/>
        <c:tickLblPos val="nextTo"/>
        <c:crossAx val="60349056"/>
        <c:crosses val="autoZero"/>
        <c:crossBetween val="between"/>
      </c:valAx>
    </c:plotArea>
    <c:plotVisOnly val="1"/>
  </c:chart>
  <c:txPr>
    <a:bodyPr/>
    <a:lstStyle/>
    <a:p>
      <a:pPr>
        <a:defRPr sz="800">
          <a:latin typeface="Book Antiqua" pitchFamily="18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'Узагальнені рез ОЕф.'!$E$2</c:f>
              <c:strCache>
                <c:ptCount val="1"/>
                <c:pt idx="0">
                  <c:v>Узагальнені результати оцінки ефективності бюджетних програм за 2017рпо ВО ММР</c:v>
                </c:pt>
              </c:strCache>
            </c:strRef>
          </c:tx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Val val="1"/>
          </c:dLbls>
          <c:cat>
            <c:strRef>
              <c:f>'Узагальнені рез ОЕф.'!$D$3:$D$23</c:f>
              <c:strCache>
                <c:ptCount val="21"/>
                <c:pt idx="0">
                  <c:v>Управління культури</c:v>
                </c:pt>
                <c:pt idx="1">
                  <c:v>Департамент ЖКГ ММР</c:v>
                </c:pt>
                <c:pt idx="2">
                  <c:v>Управління освіти</c:v>
                </c:pt>
                <c:pt idx="3">
                  <c:v>Департамент праці та  соцзахисту </c:v>
                </c:pt>
                <c:pt idx="4">
                  <c:v>Управління охорони здоровя    </c:v>
                </c:pt>
                <c:pt idx="5">
                  <c:v> Виконавчий комітет </c:v>
                </c:pt>
                <c:pt idx="6">
                  <c:v>Департамент фінансів </c:v>
                </c:pt>
                <c:pt idx="7">
                  <c:v>Управління земельних ресурсів</c:v>
                </c:pt>
                <c:pt idx="8">
                  <c:v> Управління містобудування та архітектури </c:v>
                </c:pt>
                <c:pt idx="9">
                  <c:v>Управління у справах фізичної культури і спорту </c:v>
                </c:pt>
                <c:pt idx="10">
                  <c:v> Адміністрація Інгульського району  </c:v>
                </c:pt>
                <c:pt idx="11">
                  <c:v>Адміністрація Заводського району  </c:v>
                </c:pt>
                <c:pt idx="12">
                  <c:v> Адміністрація Центрального району </c:v>
                </c:pt>
                <c:pt idx="13">
                  <c:v> Адміністрація Корабельного району  </c:v>
                </c:pt>
                <c:pt idx="14">
                  <c:v> Управління з надзвичайних ситуацій </c:v>
                </c:pt>
                <c:pt idx="15">
                  <c:v>Департамент енергетики, енергозбереження </c:v>
                </c:pt>
                <c:pt idx="16">
                  <c:v>Департамент фінансового контролю</c:v>
                </c:pt>
                <c:pt idx="17">
                  <c:v>Управління капітального будівництва Миколаївської міської ради</c:v>
                </c:pt>
                <c:pt idx="18">
                  <c:v>Управління державного арх.. буд контролю</c:v>
                </c:pt>
                <c:pt idx="19">
                  <c:v>Управління Комунального майна</c:v>
                </c:pt>
                <c:pt idx="20">
                  <c:v>ЦНАП</c:v>
                </c:pt>
              </c:strCache>
            </c:strRef>
          </c:cat>
          <c:val>
            <c:numRef>
              <c:f>'Узагальнені рез ОЕф.'!$E$3:$E$23</c:f>
              <c:numCache>
                <c:formatCode>General</c:formatCode>
                <c:ptCount val="21"/>
                <c:pt idx="0">
                  <c:v>165.9</c:v>
                </c:pt>
                <c:pt idx="1">
                  <c:v>158.69999999999999</c:v>
                </c:pt>
                <c:pt idx="2">
                  <c:v>149.9</c:v>
                </c:pt>
                <c:pt idx="3">
                  <c:v>171.8</c:v>
                </c:pt>
                <c:pt idx="4">
                  <c:v>184.6</c:v>
                </c:pt>
                <c:pt idx="5">
                  <c:v>168.9</c:v>
                </c:pt>
                <c:pt idx="6">
                  <c:v>189</c:v>
                </c:pt>
                <c:pt idx="7">
                  <c:v>64.900000000000006</c:v>
                </c:pt>
                <c:pt idx="8">
                  <c:v>149.30000000000001</c:v>
                </c:pt>
                <c:pt idx="9">
                  <c:v>181</c:v>
                </c:pt>
                <c:pt idx="10">
                  <c:v>132.30000000000001</c:v>
                </c:pt>
                <c:pt idx="11">
                  <c:v>172.2</c:v>
                </c:pt>
                <c:pt idx="12">
                  <c:v>165.8</c:v>
                </c:pt>
                <c:pt idx="13">
                  <c:v>168.5</c:v>
                </c:pt>
                <c:pt idx="14">
                  <c:v>152.1</c:v>
                </c:pt>
                <c:pt idx="15">
                  <c:v>157</c:v>
                </c:pt>
                <c:pt idx="16">
                  <c:v>96.5</c:v>
                </c:pt>
                <c:pt idx="17">
                  <c:v>96.2</c:v>
                </c:pt>
                <c:pt idx="18">
                  <c:v>181</c:v>
                </c:pt>
                <c:pt idx="19">
                  <c:v>137.5</c:v>
                </c:pt>
                <c:pt idx="20">
                  <c:v>220.7</c:v>
                </c:pt>
              </c:numCache>
            </c:numRef>
          </c:val>
        </c:ser>
        <c:gapWidth val="300"/>
        <c:axId val="60379904"/>
        <c:axId val="60381824"/>
      </c:barChart>
      <c:catAx>
        <c:axId val="6037990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Порівняльний аналіз ефективності БП між виконавчими органами ММР</a:t>
                </a:r>
              </a:p>
            </c:rich>
          </c:tx>
        </c:title>
        <c:majorTickMark val="none"/>
        <c:tickLblPos val="nextTo"/>
        <c:txPr>
          <a:bodyPr/>
          <a:lstStyle/>
          <a:p>
            <a:pPr>
              <a:defRPr sz="1100"/>
            </a:pPr>
            <a:endParaRPr lang="ru-RU"/>
          </a:p>
        </c:txPr>
        <c:crossAx val="60381824"/>
        <c:crosses val="autoZero"/>
        <c:auto val="1"/>
        <c:lblAlgn val="ctr"/>
        <c:lblOffset val="100"/>
      </c:catAx>
      <c:valAx>
        <c:axId val="60381824"/>
        <c:scaling>
          <c:orientation val="minMax"/>
        </c:scaling>
        <c:axPos val="l"/>
        <c:majorGridlines/>
        <c:min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Оцінка</a:t>
                </a:r>
              </a:p>
            </c:rich>
          </c:tx>
        </c:title>
        <c:numFmt formatCode="General" sourceLinked="1"/>
        <c:tickLblPos val="nextTo"/>
        <c:crossAx val="60379904"/>
        <c:crosses val="autoZero"/>
        <c:crossBetween val="between"/>
      </c:valAx>
    </c:plotArea>
    <c:plotVisOnly val="1"/>
  </c:chart>
  <c:txPr>
    <a:bodyPr/>
    <a:lstStyle/>
    <a:p>
      <a:pPr>
        <a:defRPr sz="1000">
          <a:latin typeface="Book Antiqua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2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strRef>
              <c:f>'Узагальнены по ГРБК'!$G$10:$G$19</c:f>
              <c:strCache>
                <c:ptCount val="10"/>
                <c:pt idx="0">
                  <c:v>Фінансове управління ВМР</c:v>
                </c:pt>
                <c:pt idx="1">
                  <c:v>Виконавчих комітет  ВМР</c:v>
                </c:pt>
                <c:pt idx="2">
                  <c:v>Управління ЖКГ та капітального будівництва ВМР</c:v>
                </c:pt>
                <c:pt idx="3">
                  <c:v>Управління освіти ВМР</c:v>
                </c:pt>
                <c:pt idx="4">
                  <c:v>Управління соціального захисту  ВМР</c:v>
                </c:pt>
                <c:pt idx="5">
                  <c:v>Архівний відділ ВМР</c:v>
                </c:pt>
                <c:pt idx="6">
                  <c:v>Управління комунальної власності ВМР</c:v>
                </c:pt>
                <c:pt idx="7">
                  <c:v>Відділ  містобудування та архітектури ВМР</c:v>
                </c:pt>
                <c:pt idx="8">
                  <c:v>Служба у справах дітей ВМР</c:v>
                </c:pt>
                <c:pt idx="9">
                  <c:v>Орган з питань культури (відділ КС ВМР)</c:v>
                </c:pt>
              </c:strCache>
            </c:strRef>
          </c:cat>
          <c:val>
            <c:numRef>
              <c:f>'Узагальнены по ГРБК'!$H$10:$H$19</c:f>
              <c:numCache>
                <c:formatCode>General</c:formatCode>
                <c:ptCount val="10"/>
                <c:pt idx="0">
                  <c:v>198</c:v>
                </c:pt>
                <c:pt idx="1">
                  <c:v>157.80000000000001</c:v>
                </c:pt>
                <c:pt idx="2">
                  <c:v>189.5</c:v>
                </c:pt>
                <c:pt idx="3">
                  <c:v>194.4</c:v>
                </c:pt>
                <c:pt idx="4">
                  <c:v>178.8</c:v>
                </c:pt>
                <c:pt idx="5">
                  <c:v>250</c:v>
                </c:pt>
                <c:pt idx="6">
                  <c:v>132</c:v>
                </c:pt>
                <c:pt idx="7">
                  <c:v>208</c:v>
                </c:pt>
                <c:pt idx="8">
                  <c:v>223.2</c:v>
                </c:pt>
                <c:pt idx="9">
                  <c:v>142.6</c:v>
                </c:pt>
              </c:numCache>
            </c:numRef>
          </c:val>
        </c:ser>
        <c:axId val="60431744"/>
        <c:axId val="60433536"/>
      </c:barChart>
      <c:catAx>
        <c:axId val="60431744"/>
        <c:scaling>
          <c:orientation val="minMax"/>
        </c:scaling>
        <c:axPos val="b"/>
        <c:numFmt formatCode="General" sourceLinked="1"/>
        <c:tickLblPos val="nextTo"/>
        <c:crossAx val="60433536"/>
        <c:crosses val="autoZero"/>
        <c:auto val="1"/>
        <c:lblAlgn val="ctr"/>
        <c:lblOffset val="100"/>
      </c:catAx>
      <c:valAx>
        <c:axId val="60433536"/>
        <c:scaling>
          <c:orientation val="minMax"/>
        </c:scaling>
        <c:axPos val="l"/>
        <c:majorGridlines/>
        <c:numFmt formatCode="General" sourceLinked="1"/>
        <c:tickLblPos val="nextTo"/>
        <c:crossAx val="6043174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>
          <a:latin typeface="Book Antiqua" pitchFamily="18" charset="0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8"/>
  <c:chart>
    <c:title/>
    <c:plotArea>
      <c:layout/>
      <c:barChart>
        <c:barDir val="col"/>
        <c:grouping val="clustered"/>
        <c:ser>
          <c:idx val="0"/>
          <c:order val="0"/>
          <c:tx>
            <c:strRef>
              <c:f>Лист1!$G$50</c:f>
              <c:strCache>
                <c:ptCount val="1"/>
                <c:pt idx="0">
                  <c:v>Узагальнені результати оцінки ефективності бюдежтних програм по ГРБК Баштанської міської ради</c:v>
                </c:pt>
              </c:strCache>
            </c:strRef>
          </c:tx>
          <c:dLbls>
            <c:showVal val="1"/>
          </c:dLbls>
          <c:cat>
            <c:strRef>
              <c:f>Лист1!$F$51:$F$53</c:f>
              <c:strCache>
                <c:ptCount val="3"/>
                <c:pt idx="0">
                  <c:v>Виконком </c:v>
                </c:pt>
                <c:pt idx="1">
                  <c:v>Відділ освіти, молоді та спорту</c:v>
                </c:pt>
                <c:pt idx="2">
                  <c:v>Відділ розвитку культури і туризму</c:v>
                </c:pt>
              </c:strCache>
            </c:strRef>
          </c:cat>
          <c:val>
            <c:numRef>
              <c:f>Лист1!$G$51:$G$53</c:f>
              <c:numCache>
                <c:formatCode>General</c:formatCode>
                <c:ptCount val="3"/>
                <c:pt idx="0">
                  <c:v>183.1</c:v>
                </c:pt>
                <c:pt idx="1">
                  <c:v>161.4</c:v>
                </c:pt>
                <c:pt idx="2">
                  <c:v>203.8</c:v>
                </c:pt>
              </c:numCache>
            </c:numRef>
          </c:val>
        </c:ser>
        <c:axId val="60487168"/>
        <c:axId val="60488704"/>
      </c:barChart>
      <c:catAx>
        <c:axId val="6048716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60488704"/>
        <c:crosses val="autoZero"/>
        <c:auto val="1"/>
        <c:lblAlgn val="ctr"/>
        <c:lblOffset val="100"/>
      </c:catAx>
      <c:valAx>
        <c:axId val="60488704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6048716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0" i="0" u="none" strike="noStrike" baseline="0">
          <a:solidFill>
            <a:srgbClr val="000000"/>
          </a:solidFill>
          <a:latin typeface="Book Antiqua" pitchFamily="18" charset="0"/>
          <a:ea typeface="Calibri"/>
          <a:cs typeface="Calibri"/>
        </a:defRPr>
      </a:pPr>
      <a:endParaRPr lang="ru-RU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665E64B-614C-4CBA-824E-1719C1878355}" type="datetimeFigureOut">
              <a:rPr lang="ru-RU" smtClean="0"/>
              <a:pPr/>
              <a:t>ср 14.11.18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7E6C13E-B0AD-4F97-9161-CC753CADF0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http://sdcrisis.org/sites/sdcrisis.org/files/logo-sdcrisis.png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ser.org.ua/UserFiles/File/Legislation/2013/20.09.13/2.pdf" TargetMode="External"/><Relationship Id="rId2" Type="http://schemas.openxmlformats.org/officeDocument/2006/relationships/hyperlink" Target="http://www.ibser.org.ua/UserFiles/File/Legislation/2013/20.09.13/1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rive.google.com/file/d/1OtYI3wTODf8STZJYBHEaWMY3O_wahioQ/vie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3000" dirty="0" err="1" smtClean="0">
                <a:latin typeface="Book Antiqua" pitchFamily="18" charset="0"/>
              </a:rPr>
              <a:t>Цілосність</a:t>
            </a:r>
            <a:r>
              <a:rPr lang="uk-UA" sz="3000" dirty="0" smtClean="0">
                <a:latin typeface="Book Antiqua" pitchFamily="18" charset="0"/>
              </a:rPr>
              <a:t> впровадження </a:t>
            </a:r>
            <a:r>
              <a:rPr lang="uk-UA" sz="3000" dirty="0" err="1" smtClean="0">
                <a:latin typeface="Book Antiqua" pitchFamily="18" charset="0"/>
              </a:rPr>
              <a:t>програмно-</a:t>
            </a:r>
            <a:r>
              <a:rPr lang="uk-UA" sz="3000" dirty="0" smtClean="0">
                <a:latin typeface="Book Antiqua" pitchFamily="18" charset="0"/>
              </a:rPr>
              <a:t> цільового методу в місцевих бюджетах у 2018 р</a:t>
            </a:r>
            <a:endParaRPr lang="ru-RU" sz="3000" dirty="0">
              <a:latin typeface="Book Antiqu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2200" dirty="0" smtClean="0">
                <a:latin typeface="Book Antiqua" pitchFamily="18" charset="0"/>
              </a:rPr>
              <a:t>Аудит повного бюджетного циклу: від бюджетного запиту до звіту про виконання паспорту бюджетної програми</a:t>
            </a:r>
            <a:endParaRPr lang="ru-RU" sz="2200" dirty="0" smtClean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pic>
        <p:nvPicPr>
          <p:cNvPr id="4" name="Рисунок 3" descr="D:\Текущие\Grants\Британское посольство\etap 2\2 етап исследования\ ИТОГОВАЯ АНАЛИТИКА 2 ЭТАП\Картинки\FCO_BE_UA_res.jpg"/>
          <p:cNvPicPr/>
          <p:nvPr/>
        </p:nvPicPr>
        <p:blipFill>
          <a:blip r:embed="rId2" cstate="print"/>
          <a:srcRect l="10496" t="12203" r="8163" b="11525"/>
          <a:stretch>
            <a:fillRect/>
          </a:stretch>
        </p:blipFill>
        <p:spPr bwMode="auto">
          <a:xfrm>
            <a:off x="428596" y="285728"/>
            <a:ext cx="944024" cy="771277"/>
          </a:xfrm>
          <a:prstGeom prst="rect">
            <a:avLst/>
          </a:prstGeom>
          <a:noFill/>
        </p:spPr>
      </p:pic>
      <p:pic>
        <p:nvPicPr>
          <p:cNvPr id="5" name="Рисунок 4" descr="\\Dodelaniy\tz\ЗОЛОТУХИН.jpeg"/>
          <p:cNvPicPr/>
          <p:nvPr/>
        </p:nvPicPr>
        <p:blipFill>
          <a:blip r:embed="rId3" cstate="print"/>
          <a:srcRect l="5490" t="11266" r="76466" b="66200"/>
          <a:stretch>
            <a:fillRect/>
          </a:stretch>
        </p:blipFill>
        <p:spPr bwMode="auto">
          <a:xfrm>
            <a:off x="2143108" y="285728"/>
            <a:ext cx="982511" cy="739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2.bp.blogspot.com/-gSD8IvtoF6s/UdHmxKNDRsI/AAAAAAAAGLE/goZiuJk7h-c/s738/%D0%9F%D0%A6%D0%9F%D0%A1%D0%94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00496" y="285728"/>
            <a:ext cx="1000318" cy="99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ÐÐ¾Ð»Ð¾Ð²Ð½Ð°"/>
          <p:cNvPicPr/>
          <p:nvPr/>
        </p:nvPicPr>
        <p:blipFill>
          <a:blip r:embed="rId5" r:link="rId6" cstate="print"/>
          <a:srcRect/>
          <a:stretch>
            <a:fillRect/>
          </a:stretch>
        </p:blipFill>
        <p:spPr bwMode="auto">
          <a:xfrm>
            <a:off x="5286380" y="428604"/>
            <a:ext cx="1800225" cy="707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/>
          <p:cNvPicPr/>
          <p:nvPr/>
        </p:nvPicPr>
        <p:blipFill>
          <a:blip r:embed="rId7" cstate="print"/>
          <a:srcRect l="6876" r="66769" b="30708"/>
          <a:stretch>
            <a:fillRect/>
          </a:stretch>
        </p:blipFill>
        <p:spPr bwMode="auto">
          <a:xfrm>
            <a:off x="7643834" y="285728"/>
            <a:ext cx="870557" cy="787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1. Визначення рівня доброчесності вторинне (діагностування)місцевих бюджетних процесів</a:t>
            </a:r>
            <a:r>
              <a:rPr lang="ru-RU" sz="2000" dirty="0" smtClean="0">
                <a:latin typeface="Book Antiqua" pitchFamily="18" charset="0"/>
              </a:rPr>
              <a:t/>
            </a:r>
            <a:br>
              <a:rPr lang="ru-RU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142984"/>
            <a:ext cx="89297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ctr"/>
            <a:r>
              <a:rPr lang="uk-UA" b="1" dirty="0" smtClean="0">
                <a:latin typeface="Book Antiqua" pitchFamily="18" charset="0"/>
              </a:rPr>
              <a:t>1.8.1. Наявність УРОЕБП - 2017 (узагальнених результатів оцінки ефективності бюджетних програм).</a:t>
            </a:r>
            <a:endParaRPr lang="ru-RU" sz="1600" b="1" dirty="0">
              <a:latin typeface="Book Antiqua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0" y="1850390"/>
          <a:ext cx="9144000" cy="4793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1. Визначення рівня доброчесності вторинне (діагностування)місцевих бюджетних процесів</a:t>
            </a:r>
            <a:r>
              <a:rPr lang="ru-RU" sz="2000" dirty="0" smtClean="0">
                <a:latin typeface="Book Antiqua" pitchFamily="18" charset="0"/>
              </a:rPr>
              <a:t/>
            </a:r>
            <a:br>
              <a:rPr lang="ru-RU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142984"/>
            <a:ext cx="89297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algn="ctr"/>
            <a:r>
              <a:rPr lang="uk-UA" b="1" dirty="0" smtClean="0">
                <a:latin typeface="Book Antiqua" pitchFamily="18" charset="0"/>
              </a:rPr>
              <a:t>1.8.1. Наявність УРОЕБП - 2017 (узагальнених результатів оцінки ефективності бюджетних програм).</a:t>
            </a:r>
            <a:endParaRPr lang="ru-RU" sz="1600" b="1" dirty="0">
              <a:latin typeface="Book Antiqua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2071678"/>
            <a:ext cx="757239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Врахування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Calibri" pitchFamily="34" charset="0"/>
                <a:cs typeface="Calibri" pitchFamily="34" charset="0"/>
              </a:rPr>
              <a:t>висновків оцінки ефективності бюджетних програм 2017р  в місцевому бюджеті 2018р та 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прогнозі бюджету на наступні за плановим два бюджетні періоди, включаючи зупинення реалізації відповідних бюджетних програм (</a:t>
            </a:r>
            <a:r>
              <a:rPr kumimoji="0" lang="uk-UA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абз</a:t>
            </a: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. 2, п.6, ст.. 20 Бюджетного Кодексу України) не виявлено в жодній громаді. 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2.1. Порівняльний аналіз ефективності бюджетних програм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2071678"/>
            <a:ext cx="75723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/>
            <a:r>
              <a:rPr lang="uk-UA" i="1" u="sng" dirty="0" smtClean="0">
                <a:latin typeface="Book Antiqua" pitchFamily="18" charset="0"/>
                <a:hlinkClick r:id="rId2"/>
              </a:rPr>
              <a:t>Підстава - Лист Міністерства фінансів України від 19.09.2013 року № 31-05110-14-5/27486</a:t>
            </a:r>
            <a:r>
              <a:rPr lang="uk-UA" i="1" dirty="0" smtClean="0">
                <a:latin typeface="Book Antiqua" pitchFamily="18" charset="0"/>
              </a:rPr>
              <a:t> «</a:t>
            </a:r>
            <a:r>
              <a:rPr lang="uk-UA" i="1" dirty="0" smtClean="0">
                <a:latin typeface="Book Antiqua" pitchFamily="18" charset="0"/>
                <a:hlinkClick r:id="rId3"/>
              </a:rPr>
              <a:t>Удосконалена </a:t>
            </a:r>
            <a:r>
              <a:rPr lang="uk-UA" u="sng" dirty="0" smtClean="0">
                <a:latin typeface="Book Antiqua" pitchFamily="18" charset="0"/>
                <a:hlinkClick r:id="rId3"/>
              </a:rPr>
              <a:t>Методика здійснення порівняльного аналізу ефективності бюджетних програм, які виконуються розпорядниками коштів місцевих бюджетів</a:t>
            </a:r>
            <a:r>
              <a:rPr lang="uk-UA" dirty="0" smtClean="0">
                <a:latin typeface="Book Antiqua" pitchFamily="18" charset="0"/>
              </a:rPr>
              <a:t>».</a:t>
            </a:r>
            <a:endParaRPr lang="ru-RU" sz="1600" dirty="0">
              <a:latin typeface="Book Antiqua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57224" y="3571874"/>
          <a:ext cx="7459192" cy="1484192"/>
        </p:xfrm>
        <a:graphic>
          <a:graphicData uri="http://schemas.openxmlformats.org/drawingml/2006/table">
            <a:tbl>
              <a:tblPr/>
              <a:tblGrid>
                <a:gridCol w="3729218"/>
                <a:gridCol w="3729974"/>
              </a:tblGrid>
              <a:tr h="37104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Book Antiqua"/>
                          <a:ea typeface="Calibri"/>
                          <a:cs typeface="Calibri"/>
                        </a:rPr>
                        <a:t>Ефективність бюджетної програми</a:t>
                      </a:r>
                      <a:endParaRPr lang="ru-RU" sz="1500" dirty="0"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b="1">
                          <a:latin typeface="Book Antiqua"/>
                          <a:ea typeface="Calibri"/>
                          <a:cs typeface="Calibri"/>
                        </a:rPr>
                        <a:t>Кількість балів (пропонована шкала)</a:t>
                      </a:r>
                      <a:endParaRPr lang="ru-RU" sz="1500"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latin typeface="Book Antiqua"/>
                          <a:ea typeface="Times New Roman"/>
                          <a:cs typeface="Calibri"/>
                        </a:rPr>
                        <a:t>Висока ефективність  </a:t>
                      </a:r>
                      <a:endParaRPr lang="ru-RU" sz="1500"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 Antiqua"/>
                          <a:ea typeface="Calibri"/>
                          <a:cs typeface="Calibri"/>
                        </a:rPr>
                        <a:t>215 і більше балів</a:t>
                      </a:r>
                      <a:endParaRPr lang="ru-RU" sz="1500" dirty="0"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 Antiqua"/>
                          <a:ea typeface="Times New Roman"/>
                          <a:cs typeface="Calibri"/>
                        </a:rPr>
                        <a:t>Середня ефективність  </a:t>
                      </a:r>
                      <a:endParaRPr lang="ru-RU" sz="1500" dirty="0"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>
                          <a:latin typeface="Book Antiqua"/>
                          <a:ea typeface="Calibri"/>
                          <a:cs typeface="Calibri"/>
                        </a:rPr>
                        <a:t>190-215 балів</a:t>
                      </a:r>
                      <a:endParaRPr lang="ru-RU" sz="1500"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 Antiqua"/>
                          <a:ea typeface="Times New Roman"/>
                          <a:cs typeface="Calibri"/>
                        </a:rPr>
                        <a:t>Низька ефективність  </a:t>
                      </a:r>
                      <a:endParaRPr lang="ru-RU" sz="1500" dirty="0"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6805" marR="6680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Book Antiqua"/>
                          <a:ea typeface="Calibri"/>
                          <a:cs typeface="Calibri"/>
                        </a:rPr>
                        <a:t>Менше 190 балів</a:t>
                      </a:r>
                      <a:endParaRPr lang="ru-RU" sz="1500" dirty="0">
                        <a:latin typeface="Book Antiqua"/>
                        <a:ea typeface="Calibri"/>
                        <a:cs typeface="Times New Roman"/>
                      </a:endParaRPr>
                    </a:p>
                  </a:txBody>
                  <a:tcPr marL="66805" marR="668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2.1. Порівняльний аналіз ефективності бюджетних програм (результати)</a:t>
            </a: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14282" y="1124744"/>
          <a:ext cx="8750206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2.1. Порівняльний аналіз ефективності бюджетних програм (результати)</a:t>
            </a: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1" y="1428736"/>
          <a:ext cx="9143999" cy="5429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707904" y="1052736"/>
            <a:ext cx="181171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Book Antiqua" pitchFamily="18" charset="0"/>
                <a:ea typeface="Calibri" pitchFamily="34" charset="0"/>
                <a:cs typeface="Times New Roman" pitchFamily="18" charset="0"/>
              </a:rPr>
              <a:t>М. Миколаїв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2.1. Порівняльний аналіз ефективності бюджетних програм (результати)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643306" y="1357298"/>
            <a:ext cx="21178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М. Вознесенськ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14282" y="1628030"/>
          <a:ext cx="8643998" cy="48728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2.1. Порівняльний аналіз ефективності бюджетних програм (результати)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643306" y="1285860"/>
            <a:ext cx="2278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Баштанська ОТГ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14282" y="1643051"/>
          <a:ext cx="8929718" cy="442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2.1. Порівняльний аналіз ефективності бюджетних програм (результати)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643306" y="1285860"/>
            <a:ext cx="22781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Баштанська ОТГ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42844" y="1571612"/>
          <a:ext cx="9001156" cy="5286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2.1. Порівняльний аналіз ефективності бюджетних програм (результати)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643306" y="1285860"/>
            <a:ext cx="259558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 smtClean="0">
                <a:solidFill>
                  <a:srgbClr val="FF0000"/>
                </a:solidFill>
                <a:latin typeface="Book Antiqua" pitchFamily="18" charset="0"/>
                <a:cs typeface="Times New Roman" pitchFamily="18" charset="0"/>
              </a:rPr>
              <a:t>Воскресенська ОТГ</a:t>
            </a:r>
            <a:endParaRPr kumimoji="0" 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85720" y="1862772"/>
          <a:ext cx="8858280" cy="4423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Оцінка ефективності бюджетних програм (ПРОБЛЕМИ)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26788" y="857232"/>
            <a:ext cx="90172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cs typeface="Arial" pitchFamily="34" charset="0"/>
              </a:rPr>
              <a:t>1. Н</a:t>
            </a:r>
            <a:r>
              <a:rPr lang="uk-UA" dirty="0" smtClean="0">
                <a:latin typeface="Book Antiqua" pitchFamily="18" charset="0"/>
              </a:rPr>
              <a:t>едосконалість методології оцінки результатів виконання бюджетних програм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  <p:graphicFrame>
        <p:nvGraphicFramePr>
          <p:cNvPr id="8" name="Диаграмма 7"/>
          <p:cNvGraphicFramePr/>
          <p:nvPr/>
        </p:nvGraphicFramePr>
        <p:xfrm>
          <a:off x="0" y="1214422"/>
          <a:ext cx="9144000" cy="5286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uk-UA" b="1" dirty="0" smtClean="0"/>
              <a:t>ГО «Фонд розвитку м. Миколаєва» (дослідження по Миколаївській області)</a:t>
            </a:r>
            <a:endParaRPr lang="ru-RU" dirty="0" smtClean="0"/>
          </a:p>
          <a:p>
            <a:pPr lvl="0"/>
            <a:r>
              <a:rPr lang="uk-UA" b="1" dirty="0" smtClean="0"/>
              <a:t>Херсонська ГО «Причорноморський  центр політичних  і соціальних досліджень»</a:t>
            </a:r>
            <a:endParaRPr lang="ru-RU" dirty="0" smtClean="0"/>
          </a:p>
          <a:p>
            <a:pPr lvl="0"/>
            <a:r>
              <a:rPr lang="uk-UA" b="1" dirty="0" smtClean="0"/>
              <a:t>Дніпровська ГО «Інститут громадської експертизи»</a:t>
            </a:r>
            <a:endParaRPr lang="ru-RU" dirty="0" smtClean="0"/>
          </a:p>
          <a:p>
            <a:r>
              <a:rPr lang="uk-UA" b="1" dirty="0" smtClean="0"/>
              <a:t>Кризовий </a:t>
            </a:r>
            <a:r>
              <a:rPr lang="uk-UA" b="1" dirty="0" err="1" smtClean="0"/>
              <a:t>медіа-</a:t>
            </a:r>
            <a:r>
              <a:rPr lang="uk-UA" b="1" dirty="0" smtClean="0"/>
              <a:t> центр «Сіверський донець»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Експертна група: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Оцінка ефективності бюджетних програм (ПРОБЛЕМИ)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14282" y="1214422"/>
            <a:ext cx="892971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indent="-457200" fontAlgn="base">
              <a:spcBef>
                <a:spcPct val="0"/>
              </a:spcBef>
              <a:spcAft>
                <a:spcPct val="0"/>
              </a:spcAft>
            </a:pPr>
            <a:r>
              <a:rPr lang="uk-UA" sz="2000" dirty="0" smtClean="0">
                <a:latin typeface="Book Antiqua" pitchFamily="18" charset="0"/>
              </a:rPr>
              <a:t>2. Проблеми з інтегруванням одержаних оцінок у процес прийняття управлінських рішень</a:t>
            </a:r>
          </a:p>
          <a:p>
            <a:pPr>
              <a:buNone/>
            </a:pPr>
            <a:r>
              <a:rPr lang="uk-UA" sz="2000" dirty="0" smtClean="0">
                <a:latin typeface="Book Antiqua" pitchFamily="18" charset="0"/>
              </a:rPr>
              <a:t>3. Формуванні показників має відображати специфіку діяльності по реалізації завдань тієї чи іншої бюджетної програми. </a:t>
            </a:r>
          </a:p>
          <a:p>
            <a:pPr>
              <a:buNone/>
            </a:pPr>
            <a:r>
              <a:rPr lang="uk-UA" sz="2000" dirty="0" smtClean="0">
                <a:latin typeface="Book Antiqua" pitchFamily="18" charset="0"/>
              </a:rPr>
              <a:t>4. Врахування в результатах реалізації програм </a:t>
            </a:r>
            <a:r>
              <a:rPr lang="uk-UA" sz="2000" dirty="0" err="1" smtClean="0">
                <a:latin typeface="Book Antiqua" pitchFamily="18" charset="0"/>
              </a:rPr>
              <a:t>“непрограмних”</a:t>
            </a:r>
            <a:r>
              <a:rPr lang="uk-UA" sz="2000" dirty="0" smtClean="0">
                <a:latin typeface="Book Antiqua" pitchFamily="18" charset="0"/>
              </a:rPr>
              <a:t> факторів </a:t>
            </a:r>
          </a:p>
          <a:p>
            <a:pPr>
              <a:buNone/>
            </a:pPr>
            <a:r>
              <a:rPr lang="uk-UA" sz="2000" dirty="0" smtClean="0">
                <a:latin typeface="Book Antiqua" pitchFamily="18" charset="0"/>
              </a:rPr>
              <a:t>5. Відсутність дієвих повноважень ДАСУ щодо впливу на ГРБК місцевих бюджетів в випадку недотримання останніми вимог бюджетного законодавства при запровадженні ПЦМ, </a:t>
            </a:r>
            <a:endParaRPr lang="ru-RU" sz="2000" dirty="0" smtClean="0">
              <a:latin typeface="Book Antiqua" pitchFamily="18" charset="0"/>
            </a:endParaRPr>
          </a:p>
          <a:p>
            <a:pPr lvl="0"/>
            <a:r>
              <a:rPr lang="uk-UA" sz="2000" dirty="0" smtClean="0">
                <a:latin typeface="Book Antiqua" pitchFamily="18" charset="0"/>
              </a:rPr>
              <a:t>6. Неможливість цілком формалізувати процес прийняття рішень щодо розподілу бюджетних коштів;</a:t>
            </a:r>
            <a:endParaRPr lang="ru-RU" sz="2000" dirty="0" smtClean="0">
              <a:latin typeface="Book Antiqua" pitchFamily="18" charset="0"/>
            </a:endParaRPr>
          </a:p>
          <a:p>
            <a:pPr lvl="0"/>
            <a:r>
              <a:rPr lang="uk-UA" sz="2000" dirty="0" smtClean="0">
                <a:latin typeface="Book Antiqua" pitchFamily="18" charset="0"/>
              </a:rPr>
              <a:t>7. Велика чисельність службовців, складна організаційна структура необхідність координації дій</a:t>
            </a:r>
            <a:endParaRPr lang="ru-RU" sz="2000" dirty="0" smtClean="0">
              <a:latin typeface="Book Antiqua" pitchFamily="18" charset="0"/>
            </a:endParaRPr>
          </a:p>
          <a:p>
            <a:pPr marL="457200" indent="-457200" algn="ctr" fontAlgn="base">
              <a:spcBef>
                <a:spcPct val="0"/>
              </a:spcBef>
              <a:spcAft>
                <a:spcPct val="0"/>
              </a:spcAft>
            </a:pPr>
            <a:endParaRPr lang="ru-RU" sz="20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714348" y="4929198"/>
            <a:ext cx="207170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cs typeface="Arial" pitchFamily="34" charset="0"/>
              </a:rPr>
              <a:t>Відповідь МФУ</a:t>
            </a:r>
          </a:p>
        </p:txBody>
      </p:sp>
      <p:sp>
        <p:nvSpPr>
          <p:cNvPr id="28674" name="AutoShape 2" descr="chrome://fileicon/D%3A%5CUsers7%5CUser%5CDownloads%5C20181102095823588%20(1).pdf?scale=1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6" name="AutoShape 4" descr="chrome://fileicon/D%3A%5CUsers7%5CUser%5CDownloads%5C20181102095823588%20(1).pdf?scale=1x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28678" name="Object 6"/>
          <p:cNvGraphicFramePr>
            <a:graphicFrameLocks noChangeAspect="1"/>
          </p:cNvGraphicFramePr>
          <p:nvPr/>
        </p:nvGraphicFramePr>
        <p:xfrm>
          <a:off x="3419872" y="1196752"/>
          <a:ext cx="5500726" cy="5228722"/>
        </p:xfrm>
        <a:graphic>
          <a:graphicData uri="http://schemas.openxmlformats.org/presentationml/2006/ole">
            <p:oleObj spid="_x0000_s28678" name="Acrobat Document" r:id="rId3" imgW="7608960" imgH="10695960" progId="AcroExch.Document.11">
              <p:embed/>
            </p:oleObj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642910" y="1571612"/>
            <a:ext cx="207170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cs typeface="Arial" pitchFamily="34" charset="0"/>
              </a:rPr>
              <a:t>Лист щодо рекомендацій усунення згаданих проблем був направлений в МФУ 12.08.2018 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1500166" y="3857628"/>
            <a:ext cx="71438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3571176">
            <a:off x="2650242" y="4382890"/>
            <a:ext cx="228892" cy="13573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642910" y="0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Book Antiqua" pitchFamily="18" charset="0"/>
                <a:ea typeface="+mj-ea"/>
                <a:cs typeface="+mj-cs"/>
              </a:rPr>
              <a:t>Оцінка ефективності бюджетних програм (ШЛЯХИ ВИРІШЕННЯ)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Book Antiqu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Book Antiqua" pitchFamily="18" charset="0"/>
              </a:rPr>
              <a:t> </a:t>
            </a:r>
          </a:p>
          <a:p>
            <a:pPr>
              <a:buNone/>
            </a:pPr>
            <a:r>
              <a:rPr lang="uk-UA" dirty="0" smtClean="0">
                <a:latin typeface="Book Antiqua" pitchFamily="18" charset="0"/>
              </a:rPr>
              <a:t>16 місцевих бюджетів міст обласного значення та ОТГ </a:t>
            </a:r>
          </a:p>
          <a:p>
            <a:pPr>
              <a:buFontTx/>
              <a:buChar char="-"/>
            </a:pPr>
            <a:r>
              <a:rPr lang="uk-UA" dirty="0" smtClean="0">
                <a:latin typeface="Book Antiqua" pitchFamily="18" charset="0"/>
              </a:rPr>
              <a:t>Миколаївської області (м. Миколаїв, Вознесенськ, Воскресенська селищна ОТГ, Баштанська міська ОТГ), </a:t>
            </a:r>
          </a:p>
          <a:p>
            <a:pPr>
              <a:buFontTx/>
              <a:buChar char="-"/>
            </a:pPr>
            <a:r>
              <a:rPr lang="uk-UA" dirty="0" smtClean="0">
                <a:latin typeface="Book Antiqua" pitchFamily="18" charset="0"/>
              </a:rPr>
              <a:t>Херсонської області (м. Херсон, Каховка, </a:t>
            </a:r>
            <a:r>
              <a:rPr lang="uk-UA" dirty="0" err="1" smtClean="0">
                <a:latin typeface="Book Antiqua" pitchFamily="18" charset="0"/>
              </a:rPr>
              <a:t>Присиваська</a:t>
            </a:r>
            <a:r>
              <a:rPr lang="uk-UA" dirty="0" smtClean="0">
                <a:latin typeface="Book Antiqua" pitchFamily="18" charset="0"/>
              </a:rPr>
              <a:t> ОТГ, В.</a:t>
            </a:r>
            <a:r>
              <a:rPr lang="uk-UA" dirty="0" err="1" smtClean="0">
                <a:latin typeface="Book Antiqua" pitchFamily="18" charset="0"/>
              </a:rPr>
              <a:t>Копанівська</a:t>
            </a:r>
            <a:r>
              <a:rPr lang="uk-UA" dirty="0" smtClean="0">
                <a:latin typeface="Book Antiqua" pitchFamily="18" charset="0"/>
              </a:rPr>
              <a:t> ОТГ) </a:t>
            </a:r>
          </a:p>
          <a:p>
            <a:pPr>
              <a:buFontTx/>
              <a:buChar char="-"/>
            </a:pPr>
            <a:r>
              <a:rPr lang="uk-UA" dirty="0" smtClean="0">
                <a:latin typeface="Book Antiqua" pitchFamily="18" charset="0"/>
              </a:rPr>
              <a:t>Дніпропетровської області (м. Дніпро, </a:t>
            </a:r>
            <a:r>
              <a:rPr lang="uk-UA" dirty="0" err="1" smtClean="0">
                <a:latin typeface="Book Antiqua" pitchFamily="18" charset="0"/>
              </a:rPr>
              <a:t>Томаковська</a:t>
            </a:r>
            <a:r>
              <a:rPr lang="uk-UA" dirty="0" smtClean="0">
                <a:latin typeface="Book Antiqua" pitchFamily="18" charset="0"/>
              </a:rPr>
              <a:t> ОТГ, </a:t>
            </a:r>
            <a:r>
              <a:rPr lang="uk-UA" dirty="0" err="1" smtClean="0">
                <a:latin typeface="Book Antiqua" pitchFamily="18" charset="0"/>
              </a:rPr>
              <a:t>Могилівська</a:t>
            </a:r>
            <a:r>
              <a:rPr lang="uk-UA" dirty="0" smtClean="0">
                <a:latin typeface="Book Antiqua" pitchFamily="18" charset="0"/>
              </a:rPr>
              <a:t> ОТГ, </a:t>
            </a:r>
            <a:r>
              <a:rPr lang="uk-UA" dirty="0" err="1" smtClean="0">
                <a:latin typeface="Book Antiqua" pitchFamily="18" charset="0"/>
              </a:rPr>
              <a:t>Новоолександрівська</a:t>
            </a:r>
            <a:r>
              <a:rPr lang="uk-UA" dirty="0" smtClean="0">
                <a:latin typeface="Book Antiqua" pitchFamily="18" charset="0"/>
              </a:rPr>
              <a:t> ОТГ), </a:t>
            </a:r>
          </a:p>
          <a:p>
            <a:pPr>
              <a:buFontTx/>
              <a:buChar char="-"/>
            </a:pPr>
            <a:r>
              <a:rPr lang="uk-UA" dirty="0" smtClean="0">
                <a:latin typeface="Book Antiqua" pitchFamily="18" charset="0"/>
              </a:rPr>
              <a:t>Луганської області (м. Сєверодонецьк, Рубіжне, Лисичанськ, </a:t>
            </a:r>
            <a:r>
              <a:rPr lang="uk-UA" dirty="0" err="1" smtClean="0">
                <a:latin typeface="Book Antiqua" pitchFamily="18" charset="0"/>
              </a:rPr>
              <a:t>Новопсковська</a:t>
            </a:r>
            <a:r>
              <a:rPr lang="uk-UA" dirty="0" smtClean="0">
                <a:latin typeface="Book Antiqua" pitchFamily="18" charset="0"/>
              </a:rPr>
              <a:t> ОТГ)</a:t>
            </a:r>
            <a:endParaRPr lang="ru-RU" dirty="0" smtClean="0">
              <a:latin typeface="Book Antiqua" pitchFamily="18" charset="0"/>
            </a:endParaRPr>
          </a:p>
          <a:p>
            <a:endParaRPr lang="ru-RU" dirty="0">
              <a:latin typeface="Book Antiqu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Об’єкти аудиту.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Book Antiqua" pitchFamily="18" charset="0"/>
              </a:rPr>
              <a:t> </a:t>
            </a:r>
          </a:p>
          <a:p>
            <a:pPr>
              <a:buNone/>
            </a:pPr>
            <a:r>
              <a:rPr lang="uk-UA" sz="2000" dirty="0" smtClean="0">
                <a:latin typeface="Book Antiqua" pitchFamily="18" charset="0"/>
              </a:rPr>
              <a:t>Представлене дослідження проведено з урахуванням проходження повного циклу документів програмно-цільового методу, що станом на 2 половину 2018р є в розпорядженні місцевих самоврядувань досліджувальних громад. Вивчались опції, пов’язані з складанням звітів про виконання паспортів бюджетних програм, проведення оцінки ефективності бюджетних програм, порівняльного аналізу ефективності бюджетних програм та стану врахування рекомендацій оцінки ефективності БП в виконанні бюджету поточного 2018року.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1. Визначення рівня доброчесності вторинне (діагностування)місцевих бюджетних процесів</a:t>
            </a:r>
            <a:r>
              <a:rPr lang="ru-RU" sz="2000" dirty="0" smtClean="0">
                <a:latin typeface="Book Antiqua" pitchFamily="18" charset="0"/>
              </a:rPr>
              <a:t/>
            </a:r>
            <a:br>
              <a:rPr lang="ru-RU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Book Antiqua" pitchFamily="18" charset="0"/>
              </a:rPr>
              <a:t> </a:t>
            </a:r>
          </a:p>
          <a:p>
            <a:pPr>
              <a:buNone/>
            </a:pPr>
            <a:r>
              <a:rPr lang="uk-UA" sz="2000" dirty="0" smtClean="0">
                <a:latin typeface="Book Antiqua" pitchFamily="18" charset="0"/>
              </a:rPr>
              <a:t>Для визначення загального рейтингу досліджувальних громад в цілісності впровадження ПЦМ в місцевому бюджеті застосовувались результати опцій 1.1-1.5 дослідження 2етапу</a:t>
            </a:r>
          </a:p>
          <a:p>
            <a:pPr>
              <a:buNone/>
            </a:pPr>
            <a:r>
              <a:rPr lang="uk-UA" sz="2000" dirty="0" smtClean="0">
                <a:latin typeface="Book Antiqua" pitchFamily="18" charset="0"/>
              </a:rPr>
              <a:t>Режим доступу до вказаних підопцій:  </a:t>
            </a:r>
            <a:r>
              <a:rPr lang="uk-UA" sz="2000" u="sng" dirty="0" smtClean="0">
                <a:latin typeface="Book Antiqua" pitchFamily="18" charset="0"/>
                <a:hlinkClick r:id="rId2"/>
              </a:rPr>
              <a:t>https://drive.google.com/file/d/1OtYI3wTODf8STZJYBHEaWMY3O_wahioQ/view</a:t>
            </a:r>
            <a:endParaRPr lang="ru-RU" sz="2000" dirty="0">
              <a:latin typeface="Book Antiqu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1. Визначення рівня доброчесності вторинне (діагностування)місцевих бюджетних процесів</a:t>
            </a:r>
            <a:r>
              <a:rPr lang="ru-RU" sz="2000" dirty="0" smtClean="0">
                <a:latin typeface="Book Antiqua" pitchFamily="18" charset="0"/>
              </a:rPr>
              <a:t/>
            </a:r>
            <a:br>
              <a:rPr lang="ru-RU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590349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1800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uk-UA" sz="1800" b="1" dirty="0" smtClean="0">
                <a:solidFill>
                  <a:srgbClr val="FF0000"/>
                </a:solidFill>
                <a:latin typeface="Book Antiqua" pitchFamily="18" charset="0"/>
              </a:rPr>
              <a:t>Зведений рейтинг рівня доброчесності запровадження ПЦМ (повний цикл) у місцевих бюджетах 4 областей України   (</a:t>
            </a:r>
            <a:r>
              <a:rPr lang="uk-UA" sz="1800" b="1" dirty="0" err="1" smtClean="0">
                <a:solidFill>
                  <a:srgbClr val="FF0000"/>
                </a:solidFill>
                <a:latin typeface="Book Antiqua" pitchFamily="18" charset="0"/>
              </a:rPr>
              <a:t>макс</a:t>
            </a:r>
            <a:r>
              <a:rPr lang="uk-UA" sz="1800" b="1" dirty="0" smtClean="0">
                <a:solidFill>
                  <a:srgbClr val="FF0000"/>
                </a:solidFill>
                <a:latin typeface="Book Antiqua" pitchFamily="18" charset="0"/>
              </a:rPr>
              <a:t>. бал -200)</a:t>
            </a:r>
            <a:endParaRPr lang="ru-RU" sz="18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1. Визначення рівня доброчесності вторинне (діагностування)місцевих бюджетних процесів</a:t>
            </a:r>
            <a:r>
              <a:rPr lang="ru-RU" sz="2000" dirty="0" smtClean="0">
                <a:latin typeface="Book Antiqua" pitchFamily="18" charset="0"/>
              </a:rPr>
              <a:t/>
            </a:r>
            <a:br>
              <a:rPr lang="ru-RU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0" y="2357430"/>
          <a:ext cx="9144000" cy="4500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1. Визначення рівня доброчесності вторинне (діагностування)місцевих бюджетних процесів</a:t>
            </a:r>
            <a:r>
              <a:rPr lang="ru-RU" sz="2000" dirty="0" smtClean="0">
                <a:latin typeface="Book Antiqua" pitchFamily="18" charset="0"/>
              </a:rPr>
              <a:t/>
            </a:r>
            <a:br>
              <a:rPr lang="ru-RU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1302026"/>
          <a:ext cx="9144000" cy="5413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1. Визначення рівня доброчесності вторинне (діагностування)місцевих бюджетних процесів</a:t>
            </a:r>
            <a:r>
              <a:rPr lang="ru-RU" sz="2000" dirty="0" smtClean="0">
                <a:latin typeface="Book Antiqua" pitchFamily="18" charset="0"/>
              </a:rPr>
              <a:t/>
            </a:r>
            <a:br>
              <a:rPr lang="ru-RU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285860"/>
            <a:ext cx="89297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Book Antiqua" pitchFamily="18" charset="0"/>
                <a:ea typeface="Times New Roman" pitchFamily="18" charset="0"/>
                <a:cs typeface="Times New Roman" pitchFamily="18" charset="0"/>
              </a:rPr>
              <a:t>1.7.1-2. Наявність оприлюднених на офіційних сторінках місцевих рад ПБП/змін до ПБП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 Antiqua" pitchFamily="18" charset="0"/>
              <a:cs typeface="Arial" pitchFamily="34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467544" y="1772816"/>
          <a:ext cx="8496944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2000" dirty="0" smtClean="0">
                <a:latin typeface="Book Antiqua" pitchFamily="18" charset="0"/>
              </a:rPr>
              <a:t>ОПЦІЯ 1. Визначення рівня доброчесності вторинне (діагностування)місцевих бюджетних процесів</a:t>
            </a:r>
            <a:r>
              <a:rPr lang="ru-RU" sz="2000" dirty="0" smtClean="0">
                <a:latin typeface="Book Antiqua" pitchFamily="18" charset="0"/>
              </a:rPr>
              <a:t/>
            </a:r>
            <a:br>
              <a:rPr lang="ru-RU" sz="2000" dirty="0" smtClean="0">
                <a:latin typeface="Book Antiqua" pitchFamily="18" charset="0"/>
              </a:rPr>
            </a:br>
            <a:endParaRPr lang="ru-RU" sz="2000" dirty="0">
              <a:latin typeface="Book Antiqu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142984"/>
            <a:ext cx="892971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uk-UA" b="1" dirty="0" smtClean="0">
                <a:latin typeface="Book Antiqua" pitchFamily="18" charset="0"/>
              </a:rPr>
              <a:t>1.7.3. Наявність оприлюднених на офіційних сторінках місцевих рад ЗПБП</a:t>
            </a:r>
            <a:endParaRPr lang="ru-RU" b="1" dirty="0">
              <a:latin typeface="Book Antiqua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142844" y="1792604"/>
          <a:ext cx="9001156" cy="506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567</TotalTime>
  <Words>777</Words>
  <Application>Microsoft Office PowerPoint</Application>
  <PresentationFormat>Экран (4:3)</PresentationFormat>
  <Paragraphs>72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Открытая</vt:lpstr>
      <vt:lpstr>Acrobat Document</vt:lpstr>
      <vt:lpstr>Цілосність впровадження програмно- цільового методу в місцевих бюджетах у 2018 р</vt:lpstr>
      <vt:lpstr>Експертна група: </vt:lpstr>
      <vt:lpstr>Об’єкти аудиту.</vt:lpstr>
      <vt:lpstr>ОПЦІЯ 1. Визначення рівня доброчесності вторинне (діагностування)місцевих бюджетних процесів </vt:lpstr>
      <vt:lpstr>ОПЦІЯ 1. Визначення рівня доброчесності вторинне (діагностування)місцевих бюджетних процесів </vt:lpstr>
      <vt:lpstr>ОПЦІЯ 1. Визначення рівня доброчесності вторинне (діагностування)місцевих бюджетних процесів </vt:lpstr>
      <vt:lpstr>ОПЦІЯ 1. Визначення рівня доброчесності вторинне (діагностування)місцевих бюджетних процесів </vt:lpstr>
      <vt:lpstr>ОПЦІЯ 1. Визначення рівня доброчесності вторинне (діагностування)місцевих бюджетних процесів </vt:lpstr>
      <vt:lpstr>ОПЦІЯ 1. Визначення рівня доброчесності вторинне (діагностування)місцевих бюджетних процесів </vt:lpstr>
      <vt:lpstr>ОПЦІЯ 1. Визначення рівня доброчесності вторинне (діагностування)місцевих бюджетних процесів </vt:lpstr>
      <vt:lpstr>ОПЦІЯ 1. Визначення рівня доброчесності вторинне (діагностування)місцевих бюджетних процесів </vt:lpstr>
      <vt:lpstr>ОПЦІЯ 2.1. Порівняльний аналіз ефективності бюджетних програм</vt:lpstr>
      <vt:lpstr>ОПЦІЯ 2.1. Порівняльний аналіз ефективності бюджетних програм (результати)</vt:lpstr>
      <vt:lpstr>ОПЦІЯ 2.1. Порівняльний аналіз ефективності бюджетних програм (результати)</vt:lpstr>
      <vt:lpstr>ОПЦІЯ 2.1. Порівняльний аналіз ефективності бюджетних програм (результати)</vt:lpstr>
      <vt:lpstr>ОПЦІЯ 2.1. Порівняльний аналіз ефективності бюджетних програм (результати)</vt:lpstr>
      <vt:lpstr>ОПЦІЯ 2.1. Порівняльний аналіз ефективності бюджетних програм (результати)</vt:lpstr>
      <vt:lpstr>ОПЦІЯ 2.1. Порівняльний аналіз ефективності бюджетних програм (результати)</vt:lpstr>
      <vt:lpstr>Оцінка ефективності бюджетних програм (ПРОБЛЕМИ)</vt:lpstr>
      <vt:lpstr>Оцінка ефективності бюджетних програм (ПРОБЛЕМИ)</vt:lpstr>
      <vt:lpstr>Слайд 21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Пользователь</cp:lastModifiedBy>
  <cp:revision>82</cp:revision>
  <dcterms:created xsi:type="dcterms:W3CDTF">2018-11-05T10:51:53Z</dcterms:created>
  <dcterms:modified xsi:type="dcterms:W3CDTF">2018-11-14T05:47:47Z</dcterms:modified>
</cp:coreProperties>
</file>